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8.xml.rels" ContentType="application/vnd.openxmlformats-package.relationships+xml"/>
  <Override PartName="/ppt/notesSlides/_rels/notesSlide5.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4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39.jpeg" ContentType="image/jpeg"/>
  <Override PartName="/ppt/media/image5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1.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jpeg" ContentType="image/jpeg"/>
  <Override PartName="/ppt/media/image179.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media/image249.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Override PartName="/ppt/media/image257.png" ContentType="image/png"/>
  <Override PartName="/ppt/media/image258.png" ContentType="image/png"/>
  <Override PartName="/ppt/media/image259.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6.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noAutofit/>
          </a:bodyPr>
          <a:p>
            <a:r>
              <a:rPr b="0" lang="en-NZ" sz="2000" spc="-1" strike="noStrike">
                <a:latin typeface="Arial"/>
              </a:rPr>
              <a:t>Click to edit the notes format</a:t>
            </a:r>
            <a:endParaRPr b="0" lang="en-NZ"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noAutofit/>
          </a:bodyPr>
          <a:p>
            <a:r>
              <a:rPr b="0" lang="en-NZ" sz="1400" spc="-1" strike="noStrike">
                <a:latin typeface="Times New Roman"/>
              </a:rPr>
              <a:t>&lt;header&gt;</a:t>
            </a:r>
            <a:endParaRPr b="0" lang="en-NZ"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noAutofit/>
          </a:bodyPr>
          <a:p>
            <a:pPr algn="r"/>
            <a:r>
              <a:rPr b="0" lang="en-NZ" sz="1400" spc="-1" strike="noStrike">
                <a:latin typeface="Times New Roman"/>
              </a:rPr>
              <a:t>&lt;date/time&gt;</a:t>
            </a:r>
            <a:endParaRPr b="0" lang="en-NZ"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noAutofit/>
          </a:bodyPr>
          <a:p>
            <a:r>
              <a:rPr b="0" lang="en-NZ" sz="1400" spc="-1" strike="noStrike">
                <a:latin typeface="Times New Roman"/>
              </a:rPr>
              <a:t>&lt;footer&gt;</a:t>
            </a:r>
            <a:endParaRPr b="0" lang="en-NZ"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8FC0D18-F441-46B1-A3AF-2A63F7FE1928}" type="slidenum">
              <a:rPr b="0" lang="en-NZ" sz="1400" spc="-1" strike="noStrike">
                <a:latin typeface="Times New Roman"/>
              </a:rPr>
              <a:t>&lt;number&gt;</a:t>
            </a:fld>
            <a:endParaRPr b="0" lang="en-NZ"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Set the professional and technical tone for the briefing.</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State that the briefing focuses on the evolution of surveillance intelligence, moving from traditional primary radar (PR) to modern multi-intelligence (Multi-INT) fusion methods, specifically leveraging cooperative data sources like ADS-B and AIS to find non-cooperative, or "dark," targets.</a:t>
            </a:r>
            <a:endParaRPr b="0" lang="en-NZ" sz="1100" spc="-1" strike="noStrike">
              <a:latin typeface="Arial"/>
            </a:endParaRPr>
          </a:p>
          <a:p>
            <a:pPr>
              <a:lnSpc>
                <a:spcPct val="100000"/>
              </a:lnSpc>
            </a:pPr>
            <a:br/>
            <a:endParaRPr b="0" lang="en-NZ" sz="1100" spc="-1" strike="noStrike">
              <a:latin typeface="Arial"/>
            </a:endParaRPr>
          </a:p>
        </p:txBody>
      </p:sp>
      <p:sp>
        <p:nvSpPr>
          <p:cNvPr id="784" name="PlaceHolder 2"/>
          <p:cNvSpPr>
            <a:spLocks noGrp="1"/>
          </p:cNvSpPr>
          <p:nvPr>
            <p:ph type="sldImg"/>
          </p:nvPr>
        </p:nvSpPr>
        <p:spPr>
          <a:xfrm>
            <a:off x="380880" y="685800"/>
            <a:ext cx="6094800" cy="3427920"/>
          </a:xfrm>
          <a:prstGeom prst="rect">
            <a:avLst/>
          </a:prstGeom>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original secret IFF transponder used by Allied forces in WWII was codenamed the </a:t>
            </a:r>
            <a:r>
              <a:rPr b="1" lang="en-NZ" sz="1100" spc="-1" strike="noStrike">
                <a:solidFill>
                  <a:srgbClr val="000000"/>
                </a:solidFill>
                <a:latin typeface="Arial"/>
                <a:ea typeface="Arial"/>
              </a:rPr>
              <a:t>"Parrot."</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This led to the familiar commands still used by Air Traffic Control today: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"Squawk Your Parrot"</a:t>
            </a:r>
            <a:r>
              <a:rPr b="0" lang="en-NZ" sz="1100" spc="-1" strike="noStrike">
                <a:solidFill>
                  <a:srgbClr val="000000"/>
                </a:solidFill>
                <a:latin typeface="Arial"/>
                <a:ea typeface="Arial"/>
              </a:rPr>
              <a:t> became simply "Squawk"—meaning, turn on your transponder.</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"Strangle Your Parrot"</a:t>
            </a:r>
            <a:r>
              <a:rPr b="0" lang="en-NZ" sz="1100" spc="-1" strike="noStrike">
                <a:solidFill>
                  <a:srgbClr val="000000"/>
                </a:solidFill>
                <a:latin typeface="Arial"/>
                <a:ea typeface="Arial"/>
              </a:rPr>
              <a:t> meant turn it off (Emission Control or EMCON).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Even when a pilot is instructed to "Squawk 7700" (the emergency code), they are using terminology directly descended from this WWII code name.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2" name="PlaceHolder 2"/>
          <p:cNvSpPr>
            <a:spLocks noGrp="1"/>
          </p:cNvSpPr>
          <p:nvPr>
            <p:ph type="sldImg"/>
          </p:nvPr>
        </p:nvSpPr>
        <p:spPr>
          <a:xfrm>
            <a:off x="1143360" y="685800"/>
            <a:ext cx="4571280" cy="342792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4" name="PlaceHolder 2"/>
          <p:cNvSpPr>
            <a:spLocks noGrp="1"/>
          </p:cNvSpPr>
          <p:nvPr>
            <p:ph type="sldImg"/>
          </p:nvPr>
        </p:nvSpPr>
        <p:spPr>
          <a:xfrm>
            <a:off x="380880" y="685800"/>
            <a:ext cx="6094080" cy="342864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original secret IFF transponder used by Allied forces in WWII was codenamed the </a:t>
            </a:r>
            <a:r>
              <a:rPr b="1" lang="en-NZ" sz="1100" spc="-1" strike="noStrike">
                <a:solidFill>
                  <a:srgbClr val="000000"/>
                </a:solidFill>
                <a:latin typeface="Arial"/>
                <a:ea typeface="Arial"/>
              </a:rPr>
              <a:t>"Parrot."</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This led to the familiar commands still used by Air Traffic Control today: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"Squawk Your Parrot"</a:t>
            </a:r>
            <a:r>
              <a:rPr b="0" lang="en-NZ" sz="1100" spc="-1" strike="noStrike">
                <a:solidFill>
                  <a:srgbClr val="000000"/>
                </a:solidFill>
                <a:latin typeface="Arial"/>
                <a:ea typeface="Arial"/>
              </a:rPr>
              <a:t> became simply "Squawk"—meaning, turn on your transponder.</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"Strangle Your Parrot"</a:t>
            </a:r>
            <a:r>
              <a:rPr b="0" lang="en-NZ" sz="1100" spc="-1" strike="noStrike">
                <a:solidFill>
                  <a:srgbClr val="000000"/>
                </a:solidFill>
                <a:latin typeface="Arial"/>
                <a:ea typeface="Arial"/>
              </a:rPr>
              <a:t> meant turn it off (Emission Control or EMCON).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Even when a pilot is instructed to "Squawk 7700" (the emergency code), they are using terminology directly descended from this WWII code name.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06" name="PlaceHolder 2"/>
          <p:cNvSpPr>
            <a:spLocks noGrp="1"/>
          </p:cNvSpPr>
          <p:nvPr>
            <p:ph type="sldImg"/>
          </p:nvPr>
        </p:nvSpPr>
        <p:spPr>
          <a:xfrm>
            <a:off x="1143360" y="685800"/>
            <a:ext cx="4571280" cy="342792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808" name="PlaceHolder 2"/>
          <p:cNvSpPr>
            <a:spLocks noGrp="1"/>
          </p:cNvSpPr>
          <p:nvPr>
            <p:ph type="sldImg"/>
          </p:nvPr>
        </p:nvSpPr>
        <p:spPr>
          <a:xfrm>
            <a:off x="380880" y="685800"/>
            <a:ext cx="6094800" cy="342792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 </a:t>
            </a:r>
            <a:r>
              <a:rPr b="0" lang="en-NZ" sz="1100" spc="-1" strike="noStrike">
                <a:solidFill>
                  <a:srgbClr val="000000"/>
                </a:solidFill>
                <a:latin typeface="Arial"/>
                <a:ea typeface="Arial"/>
              </a:rPr>
              <a:t>Highlight why ADS-B was necessary despite the existence of PSR and SSR.</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Both traditional PSR and SSR are fundamentally limited by </a:t>
            </a:r>
            <a:r>
              <a:rPr b="1" lang="en-NZ" sz="1100" spc="-1" strike="noStrike">
                <a:solidFill>
                  <a:srgbClr val="000000"/>
                </a:solidFill>
                <a:latin typeface="Arial"/>
                <a:ea typeface="Arial"/>
              </a:rPr>
              <a:t>Line-of-Sight (LOS)</a:t>
            </a:r>
            <a:r>
              <a:rPr b="0" lang="en-NZ" sz="1100" spc="-1" strike="noStrike">
                <a:solidFill>
                  <a:srgbClr val="000000"/>
                </a:solidFill>
                <a:latin typeface="Arial"/>
                <a:ea typeface="Arial"/>
              </a:rPr>
              <a:t> propagation.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Blind Spots:</a:t>
            </a:r>
            <a:r>
              <a:rPr b="0" lang="en-NZ" sz="1100" spc="-1" strike="noStrike">
                <a:solidFill>
                  <a:srgbClr val="000000"/>
                </a:solidFill>
                <a:latin typeface="Arial"/>
                <a:ea typeface="Arial"/>
              </a:rPr>
              <a:t> They fail over the vast, open ocean, remote mountainous areas, and low altitudes.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Update Rate:</a:t>
            </a:r>
            <a:r>
              <a:rPr b="0" lang="en-NZ" sz="1100" spc="-1" strike="noStrike">
                <a:solidFill>
                  <a:srgbClr val="000000"/>
                </a:solidFill>
                <a:latin typeface="Arial"/>
                <a:ea typeface="Arial"/>
              </a:rPr>
              <a:t> Mechanical rotation limits the update rate to 5-12 seconds, which is too slow for modern high-density traffic.</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Solves This:</a:t>
            </a:r>
            <a:r>
              <a:rPr b="0" lang="en-NZ" sz="1100" spc="-1" strike="noStrike">
                <a:solidFill>
                  <a:srgbClr val="000000"/>
                </a:solidFill>
                <a:latin typeface="Arial"/>
                <a:ea typeface="Arial"/>
              </a:rPr>
              <a:t> By broadcasting position via GPS, ADS-B provides a massive leap in update rate (0.5 Hz or 2x/sec), accuracy, and global coverage at a fraction of the cost of installing new ground-based radar.</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0" name="PlaceHolder 2"/>
          <p:cNvSpPr>
            <a:spLocks noGrp="1"/>
          </p:cNvSpPr>
          <p:nvPr>
            <p:ph type="sldImg"/>
          </p:nvPr>
        </p:nvSpPr>
        <p:spPr>
          <a:xfrm>
            <a:off x="380880" y="685800"/>
            <a:ext cx="6094800" cy="342792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Transition to the technical details of the ADS-B system.</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We now move into how ADS-B actually works—its frequencies, its infrastructure, and the core concept of its operation.</a:t>
            </a:r>
            <a:endParaRPr b="0" lang="en-NZ" sz="1100" spc="-1" strike="noStrike">
              <a:latin typeface="Arial"/>
            </a:endParaRPr>
          </a:p>
          <a:p>
            <a:pPr>
              <a:lnSpc>
                <a:spcPct val="100000"/>
              </a:lnSpc>
            </a:pPr>
            <a:br/>
            <a:endParaRPr b="0" lang="en-NZ" sz="1100" spc="-1" strike="noStrike">
              <a:latin typeface="Arial"/>
            </a:endParaRPr>
          </a:p>
        </p:txBody>
      </p:sp>
      <p:sp>
        <p:nvSpPr>
          <p:cNvPr id="812" name="PlaceHolder 2"/>
          <p:cNvSpPr>
            <a:spLocks noGrp="1"/>
          </p:cNvSpPr>
          <p:nvPr>
            <p:ph type="sldImg"/>
          </p:nvPr>
        </p:nvSpPr>
        <p:spPr>
          <a:xfrm>
            <a:off x="1143360" y="685800"/>
            <a:ext cx="4571280" cy="342792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4" name="PlaceHolder 2"/>
          <p:cNvSpPr>
            <a:spLocks noGrp="1"/>
          </p:cNvSpPr>
          <p:nvPr>
            <p:ph type="sldImg"/>
          </p:nvPr>
        </p:nvSpPr>
        <p:spPr>
          <a:xfrm>
            <a:off x="380880" y="685800"/>
            <a:ext cx="6094800" cy="342792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Explain the dual-link strategy and core concepts.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Dual-Link:</a:t>
            </a:r>
            <a:r>
              <a:rPr b="0" lang="en-NZ" sz="1100" spc="-1" strike="noStrike">
                <a:solidFill>
                  <a:srgbClr val="000000"/>
                </a:solidFill>
                <a:latin typeface="Arial"/>
                <a:ea typeface="Arial"/>
              </a:rPr>
              <a:t> To manage spectrum congestion, ADS-B uses two different frequencies for different roles: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1090 MHz Extended Squitter (1090ES):</a:t>
            </a:r>
            <a:r>
              <a:rPr b="0" lang="en-NZ" sz="1100" spc="-1" strike="noStrike">
                <a:solidFill>
                  <a:srgbClr val="000000"/>
                </a:solidFill>
                <a:latin typeface="Arial"/>
                <a:ea typeface="Arial"/>
              </a:rPr>
              <a:t> The global standard, used by commercial and military high-altitude traffic. It uses the same frequency as SSR replies.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978 MHz UAT (Universal Access Transceiver):</a:t>
            </a:r>
            <a:r>
              <a:rPr b="0" lang="en-NZ" sz="1100" spc="-1" strike="noStrike">
                <a:solidFill>
                  <a:srgbClr val="000000"/>
                </a:solidFill>
                <a:latin typeface="Arial"/>
                <a:ea typeface="Arial"/>
              </a:rPr>
              <a:t> Primarily used in the US by smaller General Aviation aircraft below 18,000 feet. It has the benefit of carrying additional data (like weather) via FIS-B.</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Core Concepts:</a:t>
            </a:r>
            <a:r>
              <a:rPr b="0" lang="en-NZ" sz="1100" spc="-1" strike="noStrike">
                <a:solidFill>
                  <a:srgbClr val="000000"/>
                </a:solidFill>
                <a:latin typeface="Arial"/>
                <a:ea typeface="Arial"/>
              </a:rPr>
              <a:t> It is </a:t>
            </a:r>
            <a:r>
              <a:rPr b="1" lang="en-NZ" sz="1100" spc="-1" strike="noStrike">
                <a:solidFill>
                  <a:srgbClr val="000000"/>
                </a:solidFill>
                <a:latin typeface="Arial"/>
                <a:ea typeface="Arial"/>
              </a:rPr>
              <a:t>Automatic</a:t>
            </a:r>
            <a:r>
              <a:rPr b="0" lang="en-NZ" sz="1100" spc="-1" strike="noStrike">
                <a:solidFill>
                  <a:srgbClr val="000000"/>
                </a:solidFill>
                <a:latin typeface="Arial"/>
                <a:ea typeface="Arial"/>
              </a:rPr>
              <a:t> (no pilot input needed) and </a:t>
            </a:r>
            <a:r>
              <a:rPr b="1" lang="en-NZ" sz="1100" spc="-1" strike="noStrike">
                <a:solidFill>
                  <a:srgbClr val="000000"/>
                </a:solidFill>
                <a:latin typeface="Arial"/>
                <a:ea typeface="Arial"/>
              </a:rPr>
              <a:t>Dependent</a:t>
            </a:r>
            <a:r>
              <a:rPr b="0" lang="en-NZ" sz="1100" spc="-1" strike="noStrike">
                <a:solidFill>
                  <a:srgbClr val="000000"/>
                </a:solidFill>
                <a:latin typeface="Arial"/>
                <a:ea typeface="Arial"/>
              </a:rPr>
              <a:t> (relies entirely on the GNSS/GPS solution on board the aircraft).</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6" name="PlaceHolder 2"/>
          <p:cNvSpPr>
            <a:spLocks noGrp="1"/>
          </p:cNvSpPr>
          <p:nvPr>
            <p:ph type="sldImg"/>
          </p:nvPr>
        </p:nvSpPr>
        <p:spPr>
          <a:xfrm>
            <a:off x="1143360" y="685800"/>
            <a:ext cx="4571280" cy="342792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Discuss the game-changing shift to space-based ADS-B reception.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Challenge:</a:t>
            </a:r>
            <a:r>
              <a:rPr b="0" lang="en-NZ" sz="1100" spc="-1" strike="noStrike">
                <a:solidFill>
                  <a:srgbClr val="000000"/>
                </a:solidFill>
                <a:latin typeface="Arial"/>
                <a:ea typeface="Arial"/>
              </a:rPr>
              <a:t> Since ADS-B uses an omni-directional, low-power transmission, the signals were historically only picked up by ground stations. The vast majority of the Earth, particularly the oceans, was uncovered.</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Aireon/Iridium NEXT:</a:t>
            </a:r>
            <a:r>
              <a:rPr b="0" lang="en-NZ" sz="1100" spc="-1" strike="noStrike">
                <a:solidFill>
                  <a:srgbClr val="000000"/>
                </a:solidFill>
                <a:latin typeface="Arial"/>
                <a:ea typeface="Arial"/>
              </a:rPr>
              <a:t> The solution was to place ADS-B receivers on Low Earth Orbit (LEO) satellites . This provided the first-ever global, persistent tracking capability.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Strategic Value:</a:t>
            </a:r>
            <a:r>
              <a:rPr b="0" lang="en-NZ" sz="1100" spc="-1" strike="noStrike">
                <a:solidFill>
                  <a:srgbClr val="000000"/>
                </a:solidFill>
                <a:latin typeface="Arial"/>
                <a:ea typeface="Arial"/>
              </a:rPr>
              <a:t> This is critical for monitoring high-value, long-haul military assets and detecting anomalies in non-permissive or remote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18" name="PlaceHolder 2"/>
          <p:cNvSpPr>
            <a:spLocks noGrp="1"/>
          </p:cNvSpPr>
          <p:nvPr>
            <p:ph type="sldImg"/>
          </p:nvPr>
        </p:nvSpPr>
        <p:spPr>
          <a:xfrm>
            <a:off x="1143360" y="685800"/>
            <a:ext cx="4571280" cy="342792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Differentiate between transmitting (OUT) and receiving (IN).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OUT (Transmit):</a:t>
            </a:r>
            <a:r>
              <a:rPr b="0" lang="en-NZ" sz="1100" spc="-1" strike="noStrike">
                <a:solidFill>
                  <a:srgbClr val="000000"/>
                </a:solidFill>
                <a:latin typeface="Arial"/>
                <a:ea typeface="Arial"/>
              </a:rPr>
              <a:t> This is the </a:t>
            </a:r>
            <a:r>
              <a:rPr b="1" lang="en-NZ" sz="1100" spc="-1" strike="noStrike">
                <a:solidFill>
                  <a:srgbClr val="000000"/>
                </a:solidFill>
                <a:latin typeface="Arial"/>
                <a:ea typeface="Arial"/>
              </a:rPr>
              <a:t>mandatory</a:t>
            </a:r>
            <a:r>
              <a:rPr b="0" lang="en-NZ" sz="1100" spc="-1" strike="noStrike">
                <a:solidFill>
                  <a:srgbClr val="000000"/>
                </a:solidFill>
                <a:latin typeface="Arial"/>
                <a:ea typeface="Arial"/>
              </a:rPr>
              <a:t> function. The aircraft broadcasts its state vector: Position, Velocity, Altitude, and Flight ID. This is how the ground and other aircraft track it.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IN (Receive):</a:t>
            </a:r>
            <a:r>
              <a:rPr b="0" lang="en-NZ" sz="1100" spc="-1" strike="noStrike">
                <a:solidFill>
                  <a:srgbClr val="000000"/>
                </a:solidFill>
                <a:latin typeface="Arial"/>
                <a:ea typeface="Arial"/>
              </a:rPr>
              <a:t> This is the </a:t>
            </a:r>
            <a:r>
              <a:rPr b="1" lang="en-NZ" sz="1100" spc="-1" strike="noStrike">
                <a:solidFill>
                  <a:srgbClr val="000000"/>
                </a:solidFill>
                <a:latin typeface="Arial"/>
                <a:ea typeface="Arial"/>
              </a:rPr>
              <a:t>situational awareness</a:t>
            </a:r>
            <a:r>
              <a:rPr b="0" lang="en-NZ" sz="1100" spc="-1" strike="noStrike">
                <a:solidFill>
                  <a:srgbClr val="000000"/>
                </a:solidFill>
                <a:latin typeface="Arial"/>
                <a:ea typeface="Arial"/>
              </a:rPr>
              <a:t> function. The cockpit receives the data.</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TIS-B (Traffic):</a:t>
            </a:r>
            <a:r>
              <a:rPr b="0" lang="en-NZ" sz="1100" spc="-1" strike="noStrike">
                <a:solidFill>
                  <a:srgbClr val="000000"/>
                </a:solidFill>
                <a:latin typeface="Arial"/>
                <a:ea typeface="Arial"/>
              </a:rPr>
              <a:t> Uplinked data showing traffic that </a:t>
            </a:r>
            <a:r>
              <a:rPr b="0" i="1" lang="en-NZ" sz="1100" spc="-1" strike="noStrike">
                <a:solidFill>
                  <a:srgbClr val="000000"/>
                </a:solidFill>
                <a:latin typeface="Arial"/>
                <a:ea typeface="Arial"/>
              </a:rPr>
              <a:t>isn't</a:t>
            </a:r>
            <a:r>
              <a:rPr b="0" lang="en-NZ" sz="1100" spc="-1" strike="noStrike">
                <a:solidFill>
                  <a:srgbClr val="000000"/>
                </a:solidFill>
                <a:latin typeface="Arial"/>
                <a:ea typeface="Arial"/>
              </a:rPr>
              <a:t> ADS-B equipped (tracked via SSR).</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FIS-B (Flight Information):</a:t>
            </a:r>
            <a:r>
              <a:rPr b="0" lang="en-NZ" sz="1100" spc="-1" strike="noStrike">
                <a:solidFill>
                  <a:srgbClr val="000000"/>
                </a:solidFill>
                <a:latin typeface="Arial"/>
                <a:ea typeface="Arial"/>
              </a:rPr>
              <a:t> Uplinked weather information (UAT only).</a:t>
            </a:r>
            <a:endParaRPr b="0" lang="en-NZ" sz="1100" spc="-1" strike="noStrike">
              <a:latin typeface="Arial"/>
            </a:endParaRPr>
          </a:p>
        </p:txBody>
      </p:sp>
      <p:sp>
        <p:nvSpPr>
          <p:cNvPr id="820" name="PlaceHolder 2"/>
          <p:cNvSpPr>
            <a:spLocks noGrp="1"/>
          </p:cNvSpPr>
          <p:nvPr>
            <p:ph type="sldImg"/>
          </p:nvPr>
        </p:nvSpPr>
        <p:spPr>
          <a:xfrm>
            <a:off x="1143360" y="685800"/>
            <a:ext cx="4571280" cy="342792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History:</a:t>
            </a:r>
            <a:r>
              <a:rPr b="0" lang="en-NZ" sz="1100" spc="-1" strike="noStrike">
                <a:solidFill>
                  <a:srgbClr val="000000"/>
                </a:solidFill>
                <a:latin typeface="Arial"/>
                <a:ea typeface="Arial"/>
              </a:rPr>
              <a:t> We start with the fundamentals—how basic radar works, the introduction of the IFF challenge, and the origin of current cooperative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Intelligence:</a:t>
            </a:r>
            <a:r>
              <a:rPr b="0" lang="en-NZ" sz="1100" spc="-1" strike="noStrike">
                <a:solidFill>
                  <a:srgbClr val="000000"/>
                </a:solidFill>
                <a:latin typeface="Arial"/>
                <a:ea typeface="Arial"/>
              </a:rPr>
              <a:t> We'll analyze the current vulnerabilities of these systems, such as their use in Open-Source Intelligence (OSINT), and the phenomena like the maritime "Ghost Fleet."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Dark Layer:</a:t>
            </a:r>
            <a:r>
              <a:rPr b="0" lang="en-NZ" sz="1100" spc="-1" strike="noStrike">
                <a:solidFill>
                  <a:srgbClr val="000000"/>
                </a:solidFill>
                <a:latin typeface="Arial"/>
                <a:ea typeface="Arial"/>
              </a:rPr>
              <a:t> This is the ultimate objective: how to apply fusion techniques to detect and track entities that have deliberately turned off their cooperative transmitters in both air and maritime domains.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Fusion:</a:t>
            </a:r>
            <a:r>
              <a:rPr b="0" lang="en-NZ" sz="1100" spc="-1" strike="noStrike">
                <a:solidFill>
                  <a:srgbClr val="000000"/>
                </a:solidFill>
                <a:latin typeface="Arial"/>
                <a:ea typeface="Arial"/>
              </a:rPr>
              <a:t> We will conclude by demonstrating the strategic value of correlating seemingly disparate data streams (Air and Sea) to achieve a complete Common Operating Picture (COP).</a:t>
            </a:r>
            <a:endParaRPr b="0" lang="en-NZ" sz="1100" spc="-1" strike="noStrike">
              <a:latin typeface="Arial"/>
            </a:endParaRPr>
          </a:p>
        </p:txBody>
      </p:sp>
      <p:sp>
        <p:nvSpPr>
          <p:cNvPr id="786" name="PlaceHolder 2"/>
          <p:cNvSpPr>
            <a:spLocks noGrp="1"/>
          </p:cNvSpPr>
          <p:nvPr>
            <p:ph type="sldImg"/>
          </p:nvPr>
        </p:nvSpPr>
        <p:spPr>
          <a:xfrm>
            <a:off x="1143360" y="685800"/>
            <a:ext cx="4571280" cy="342792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Transition to the detailed protocol level.</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Now we'll look under the hood—the physical layer, the message format, and the complex encoding used to pack high-precision data into small radio packets.</a:t>
            </a:r>
            <a:endParaRPr b="0" lang="en-NZ" sz="1100" spc="-1" strike="noStrike">
              <a:latin typeface="Arial"/>
            </a:endParaRPr>
          </a:p>
          <a:p>
            <a:pPr>
              <a:lnSpc>
                <a:spcPct val="100000"/>
              </a:lnSpc>
            </a:pPr>
            <a:br/>
            <a:endParaRPr b="0" lang="en-NZ" sz="1100" spc="-1" strike="noStrike">
              <a:latin typeface="Arial"/>
            </a:endParaRPr>
          </a:p>
        </p:txBody>
      </p:sp>
      <p:sp>
        <p:nvSpPr>
          <p:cNvPr id="822" name="PlaceHolder 2"/>
          <p:cNvSpPr>
            <a:spLocks noGrp="1"/>
          </p:cNvSpPr>
          <p:nvPr>
            <p:ph type="sldImg"/>
          </p:nvPr>
        </p:nvSpPr>
        <p:spPr>
          <a:xfrm>
            <a:off x="1143360" y="685800"/>
            <a:ext cx="4571280" cy="342792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Explain the modulation technique.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While 1090ES uses the same frequency as SSR replies, it uses a different modulation technique called </a:t>
            </a:r>
            <a:r>
              <a:rPr b="1" lang="en-NZ" sz="1100" spc="-1" strike="noStrike">
                <a:solidFill>
                  <a:srgbClr val="000000"/>
                </a:solidFill>
                <a:latin typeface="Arial"/>
                <a:ea typeface="Arial"/>
              </a:rPr>
              <a:t>Pulse Position Modulation (PPM)</a:t>
            </a:r>
            <a:r>
              <a:rPr b="0" lang="en-NZ" sz="1100" spc="-1" strike="noStrike">
                <a:solidFill>
                  <a:srgbClr val="000000"/>
                </a:solidFill>
                <a:latin typeface="Arial"/>
                <a:ea typeface="Arial"/>
              </a:rPr>
              <a: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PPM:</a:t>
            </a:r>
            <a:r>
              <a:rPr b="0" lang="en-NZ" sz="1100" spc="-1" strike="noStrike">
                <a:solidFill>
                  <a:srgbClr val="000000"/>
                </a:solidFill>
                <a:latin typeface="Arial"/>
                <a:ea typeface="Arial"/>
              </a:rPr>
              <a:t> Instead of using the amplitude or frequency to encode data, PPM encodes a '1' or '0' based on </a:t>
            </a:r>
            <a:r>
              <a:rPr b="0" i="1" lang="en-NZ" sz="1100" spc="-1" strike="noStrike">
                <a:solidFill>
                  <a:srgbClr val="000000"/>
                </a:solidFill>
                <a:latin typeface="Arial"/>
                <a:ea typeface="Arial"/>
              </a:rPr>
              <a:t>where</a:t>
            </a:r>
            <a:r>
              <a:rPr b="0" lang="en-NZ" sz="1100" spc="-1" strike="noStrike">
                <a:solidFill>
                  <a:srgbClr val="000000"/>
                </a:solidFill>
                <a:latin typeface="Arial"/>
                <a:ea typeface="Arial"/>
              </a:rPr>
              <a:t> the pulse occurs within a 1-microsecond time slot.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Message:</a:t>
            </a:r>
            <a:r>
              <a:rPr b="0" lang="en-NZ" sz="1100" spc="-1" strike="noStrike">
                <a:solidFill>
                  <a:srgbClr val="000000"/>
                </a:solidFill>
                <a:latin typeface="Arial"/>
                <a:ea typeface="Arial"/>
              </a:rPr>
              <a:t> The final "Extended Squitter" message is 112 bits long.</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24" name="PlaceHolder 2"/>
          <p:cNvSpPr>
            <a:spLocks noGrp="1"/>
          </p:cNvSpPr>
          <p:nvPr>
            <p:ph type="sldImg"/>
          </p:nvPr>
        </p:nvSpPr>
        <p:spPr>
          <a:xfrm>
            <a:off x="380880" y="685800"/>
            <a:ext cx="6094800" cy="342792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Break down the structure of a standard DF17 ADS-B message.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112-bit message is segmented logically: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DF/CA:</a:t>
            </a:r>
            <a:r>
              <a:rPr b="0" lang="en-NZ" sz="1100" spc="-1" strike="noStrike">
                <a:solidFill>
                  <a:srgbClr val="000000"/>
                </a:solidFill>
                <a:latin typeface="Arial"/>
                <a:ea typeface="Arial"/>
              </a:rPr>
              <a:t> Downlink Format and Capability (5 bits, 3 bits). Defines the type of message (e.g., position, velocity, identification).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ICAO Address:</a:t>
            </a:r>
            <a:r>
              <a:rPr b="0" lang="en-NZ" sz="1100" spc="-1" strike="noStrike">
                <a:solidFill>
                  <a:srgbClr val="000000"/>
                </a:solidFill>
                <a:latin typeface="Arial"/>
                <a:ea typeface="Arial"/>
              </a:rPr>
              <a:t> A unique 24-bit hex code assigned to the airframe (e.g., AE1D34). This is the permanent identifier.</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Data Field:</a:t>
            </a:r>
            <a:r>
              <a:rPr b="0" lang="en-NZ" sz="1100" spc="-1" strike="noStrike">
                <a:solidFill>
                  <a:srgbClr val="000000"/>
                </a:solidFill>
                <a:latin typeface="Arial"/>
                <a:ea typeface="Arial"/>
              </a:rPr>
              <a:t> The main payload (56 bits), containing the actual position, velocity, or flight ID information.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Parity/PI:</a:t>
            </a:r>
            <a:r>
              <a:rPr b="0" lang="en-NZ" sz="1100" spc="-1" strike="noStrike">
                <a:solidFill>
                  <a:srgbClr val="000000"/>
                </a:solidFill>
                <a:latin typeface="Arial"/>
                <a:ea typeface="Arial"/>
              </a:rPr>
              <a:t> A 24-bit Cyclic Redundancy Check (CRC) used for error detection. This is essential for reliability in noisy L-Band RF environments.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26" name="PlaceHolder 2"/>
          <p:cNvSpPr>
            <a:spLocks noGrp="1"/>
          </p:cNvSpPr>
          <p:nvPr>
            <p:ph type="sldImg"/>
          </p:nvPr>
        </p:nvSpPr>
        <p:spPr>
          <a:xfrm>
            <a:off x="1143360" y="685800"/>
            <a:ext cx="4571280" cy="342792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000" spc="-1" strike="noStrike">
                <a:solidFill>
                  <a:srgbClr val="000000"/>
                </a:solidFill>
                <a:latin typeface="Arial"/>
                <a:ea typeface="Arial"/>
              </a:rPr>
              <a:t>Goal: Explain how high-resolution position data fits into the limited 56-bit space.</a:t>
            </a:r>
            <a:endParaRPr b="0" lang="en-NZ" sz="1000" spc="-1" strike="noStrike">
              <a:latin typeface="Arial"/>
            </a:endParaRPr>
          </a:p>
          <a:p>
            <a:pPr marL="457200" indent="-297360">
              <a:lnSpc>
                <a:spcPct val="100000"/>
              </a:lnSpc>
              <a:buClr>
                <a:srgbClr val="000000"/>
              </a:buClr>
              <a:buFont typeface="Wingdings" charset="2"/>
              <a:buChar char=""/>
            </a:pPr>
            <a:r>
              <a:rPr b="0" lang="en-NZ" sz="1000" spc="-1" strike="noStrike">
                <a:solidFill>
                  <a:srgbClr val="000000"/>
                </a:solidFill>
                <a:latin typeface="Arial"/>
                <a:ea typeface="Arial"/>
              </a:rPr>
              <a:t>Notes:</a:t>
            </a:r>
            <a:endParaRPr b="0" lang="en-NZ" sz="1000" spc="-1" strike="noStrike">
              <a:latin typeface="Arial"/>
            </a:endParaRPr>
          </a:p>
          <a:p>
            <a:pPr marL="457200" indent="-297360">
              <a:lnSpc>
                <a:spcPct val="100000"/>
              </a:lnSpc>
              <a:buClr>
                <a:srgbClr val="000000"/>
              </a:buClr>
              <a:buFont typeface="Wingdings" charset="2"/>
              <a:buChar char=""/>
            </a:pPr>
            <a:r>
              <a:rPr b="1" lang="en-NZ" sz="1000" spc="-1" strike="noStrike">
                <a:solidFill>
                  <a:srgbClr val="000000"/>
                </a:solidFill>
                <a:latin typeface="Arial"/>
                <a:ea typeface="Arial"/>
              </a:rPr>
              <a:t>The Problem:</a:t>
            </a:r>
            <a:r>
              <a:rPr b="0" lang="en-NZ" sz="1000" spc="-1" strike="noStrike">
                <a:solidFill>
                  <a:srgbClr val="000000"/>
                </a:solidFill>
                <a:latin typeface="Arial"/>
                <a:ea typeface="Arial"/>
              </a:rPr>
              <a:t> Standard Latitude/Longitude coordinates require more bits than the 56-bit data field allows for high precision.</a:t>
            </a:r>
            <a:endParaRPr b="0" lang="en-NZ" sz="1000" spc="-1" strike="noStrike">
              <a:latin typeface="Arial"/>
            </a:endParaRPr>
          </a:p>
          <a:p>
            <a:pPr marL="457200" indent="-297360">
              <a:lnSpc>
                <a:spcPct val="100000"/>
              </a:lnSpc>
              <a:buClr>
                <a:srgbClr val="000000"/>
              </a:buClr>
              <a:buFont typeface="Wingdings" charset="2"/>
              <a:buChar char=""/>
            </a:pPr>
            <a:r>
              <a:rPr b="1" lang="en-NZ" sz="1000" spc="-1" strike="noStrike">
                <a:solidFill>
                  <a:srgbClr val="000000"/>
                </a:solidFill>
                <a:latin typeface="Arial"/>
                <a:ea typeface="Arial"/>
              </a:rPr>
              <a:t>The Solution:</a:t>
            </a:r>
            <a:r>
              <a:rPr b="0" lang="en-NZ" sz="1000" spc="-1" strike="noStrike">
                <a:solidFill>
                  <a:srgbClr val="000000"/>
                </a:solidFill>
                <a:latin typeface="Arial"/>
                <a:ea typeface="Arial"/>
              </a:rPr>
              <a:t> CPR is a compression scheme that exploits the short-term continuity of an aircraft's flight path. It uses two frames—an </a:t>
            </a:r>
            <a:r>
              <a:rPr b="1" lang="en-NZ" sz="1000" spc="-1" strike="noStrike">
                <a:solidFill>
                  <a:srgbClr val="000000"/>
                </a:solidFill>
                <a:latin typeface="Arial"/>
                <a:ea typeface="Arial"/>
              </a:rPr>
              <a:t>Odd</a:t>
            </a:r>
            <a:r>
              <a:rPr b="0" lang="en-NZ" sz="1000" spc="-1" strike="noStrike">
                <a:solidFill>
                  <a:srgbClr val="000000"/>
                </a:solidFill>
                <a:latin typeface="Arial"/>
                <a:ea typeface="Arial"/>
              </a:rPr>
              <a:t> frame and an </a:t>
            </a:r>
            <a:r>
              <a:rPr b="1" lang="en-NZ" sz="1000" spc="-1" strike="noStrike">
                <a:solidFill>
                  <a:srgbClr val="000000"/>
                </a:solidFill>
                <a:latin typeface="Arial"/>
                <a:ea typeface="Arial"/>
              </a:rPr>
              <a:t>Even</a:t>
            </a:r>
            <a:r>
              <a:rPr b="0" lang="en-NZ" sz="1000" spc="-1" strike="noStrike">
                <a:solidFill>
                  <a:srgbClr val="000000"/>
                </a:solidFill>
                <a:latin typeface="Arial"/>
                <a:ea typeface="Arial"/>
              </a:rPr>
              <a:t> frame.</a:t>
            </a:r>
            <a:endParaRPr b="0" lang="en-NZ" sz="1000" spc="-1" strike="noStrike">
              <a:latin typeface="Arial"/>
            </a:endParaRPr>
          </a:p>
          <a:p>
            <a:pPr marL="457200" indent="-297360">
              <a:lnSpc>
                <a:spcPct val="100000"/>
              </a:lnSpc>
              <a:buClr>
                <a:srgbClr val="000000"/>
              </a:buClr>
              <a:buFont typeface="Wingdings" charset="2"/>
              <a:buChar char=""/>
            </a:pPr>
            <a:r>
              <a:rPr b="1" lang="en-NZ" sz="1000" spc="-1" strike="noStrike">
                <a:solidFill>
                  <a:srgbClr val="000000"/>
                </a:solidFill>
                <a:latin typeface="Arial"/>
                <a:ea typeface="Arial"/>
              </a:rPr>
              <a:t>Resolution:</a:t>
            </a:r>
            <a:r>
              <a:rPr b="0" lang="en-NZ" sz="1000" spc="-1" strike="noStrike">
                <a:solidFill>
                  <a:srgbClr val="000000"/>
                </a:solidFill>
                <a:latin typeface="Arial"/>
                <a:ea typeface="Arial"/>
              </a:rPr>
              <a:t> Each frame alone has multiple possible locations (global ambiguity). When a receiver has both an Odd and an Even frame, it can mathematically resolve the true position with high precision.</a:t>
            </a:r>
            <a:endParaRPr b="0" lang="en-NZ" sz="1000" spc="-1" strike="noStrike">
              <a:latin typeface="Arial"/>
            </a:endParaRPr>
          </a:p>
          <a:p>
            <a:pPr>
              <a:lnSpc>
                <a:spcPct val="100000"/>
              </a:lnSpc>
            </a:pPr>
            <a:r>
              <a:rPr b="0" lang="en-NZ" sz="1000" spc="-1" strike="noStrike">
                <a:solidFill>
                  <a:srgbClr val="000000"/>
                </a:solidFill>
                <a:latin typeface="Arial"/>
                <a:ea typeface="Arial"/>
              </a:rPr>
              <a:t>Compact Position Reporting (CPR) is a crucial algorithm in the ADS-B (Automatic Dependent Surveillance-Broadcast) system that encodes and decodes aircraft position data to reduce message size. It works by dividing the Earth's surface into a grid of zones and transmitting the location as a fraction of the zone, using 17 bits for latitude and 17 bits for longitude. To overcome the ambiguity of a single message, two complementary "even" and "odd" messages are transmitted alternately, and the combination of these two messages allows for a precise and unambiguous position to be determined. </a:t>
            </a:r>
            <a:endParaRPr b="0" lang="en-NZ" sz="1000" spc="-1" strike="noStrike">
              <a:latin typeface="Arial"/>
            </a:endParaRPr>
          </a:p>
          <a:p>
            <a:pPr>
              <a:lnSpc>
                <a:spcPct val="100000"/>
              </a:lnSpc>
            </a:pPr>
            <a:endParaRPr b="0" lang="en-NZ" sz="1000" spc="-1" strike="noStrike">
              <a:latin typeface="Arial"/>
            </a:endParaRPr>
          </a:p>
          <a:p>
            <a:pPr>
              <a:lnSpc>
                <a:spcPct val="100000"/>
              </a:lnSpc>
            </a:pPr>
            <a:r>
              <a:rPr b="0" lang="en-NZ" sz="1000" spc="-1" strike="noStrike">
                <a:solidFill>
                  <a:srgbClr val="000000"/>
                </a:solidFill>
                <a:latin typeface="Arial"/>
                <a:ea typeface="Arial"/>
              </a:rPr>
              <a:t>Encoding: CPR encodes the fractional part of the position within a zone. The full position is represented by a 17-bit "coarse" part (encoded in one message) and a 17-bit "fine" part (encoded in the other message).</a:t>
            </a:r>
            <a:endParaRPr b="0" lang="en-NZ" sz="1000" spc="-1" strike="noStrike">
              <a:latin typeface="Arial"/>
            </a:endParaRPr>
          </a:p>
          <a:p>
            <a:pPr>
              <a:lnSpc>
                <a:spcPct val="100000"/>
              </a:lnSpc>
            </a:pPr>
            <a:r>
              <a:rPr b="0" lang="en-NZ" sz="1000" spc="-1" strike="noStrike">
                <a:solidFill>
                  <a:srgbClr val="000000"/>
                </a:solidFill>
                <a:latin typeface="Arial"/>
                <a:ea typeface="Arial"/>
              </a:rPr>
              <a:t>Decoding: To decode, a receiver must receive both the "even" and "odd" messages. The receiver uses the "coarse" part of the message to determine the correct zone and the "fine" part to determine the precise location within that zone.</a:t>
            </a:r>
            <a:endParaRPr b="0" lang="en-NZ" sz="1000" spc="-1" strike="noStrike">
              <a:latin typeface="Arial"/>
            </a:endParaRPr>
          </a:p>
          <a:p>
            <a:pPr>
              <a:lnSpc>
                <a:spcPct val="100000"/>
              </a:lnSpc>
            </a:pPr>
            <a:r>
              <a:rPr b="0" lang="en-NZ" sz="1000" spc="-1" strike="noStrike">
                <a:solidFill>
                  <a:srgbClr val="000000"/>
                </a:solidFill>
                <a:latin typeface="Arial"/>
                <a:ea typeface="Arial"/>
              </a:rPr>
              <a:t>Ambiguity: Without receiving both messages, the position is ambiguous because the "coarse" part alone could place the aircraft in any one of the zones that share the same "fine" part.</a:t>
            </a:r>
            <a:endParaRPr b="0" lang="en-NZ" sz="1000" spc="-1" strike="noStrike">
              <a:latin typeface="Arial"/>
            </a:endParaRPr>
          </a:p>
          <a:p>
            <a:pPr>
              <a:lnSpc>
                <a:spcPct val="100000"/>
              </a:lnSpc>
            </a:pPr>
            <a:r>
              <a:rPr b="0" lang="en-NZ" sz="1000" spc="-1" strike="noStrike">
                <a:solidFill>
                  <a:srgbClr val="000000"/>
                </a:solidFill>
                <a:latin typeface="Arial"/>
                <a:ea typeface="Arial"/>
              </a:rPr>
              <a:t>Message types: CPR is used for different types of messages, with the number of "fine" parts (nb) varying based on the message type. For example, nb is 12 for "coarse," 14 for "intent," 17 for "airborne," and 19 for "surface". </a:t>
            </a:r>
            <a:endParaRPr b="0" lang="en-NZ" sz="1000" spc="-1" strike="noStrike">
              <a:latin typeface="Arial"/>
            </a:endParaRPr>
          </a:p>
        </p:txBody>
      </p:sp>
      <p:sp>
        <p:nvSpPr>
          <p:cNvPr id="828" name="PlaceHolder 2"/>
          <p:cNvSpPr>
            <a:spLocks noGrp="1"/>
          </p:cNvSpPr>
          <p:nvPr>
            <p:ph type="sldImg"/>
          </p:nvPr>
        </p:nvSpPr>
        <p:spPr>
          <a:xfrm>
            <a:off x="1143360" y="685800"/>
            <a:ext cx="4571280" cy="342792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metrics used to determine the trustworthiness of the reported position.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Because ADS-B is dependent (relying on the onboard GPS), Air Traffic Control needs confidence in the data. These three metrics, reported by the aircraft, determine that confidence: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NIC (Navigation Integrity):</a:t>
            </a:r>
            <a:r>
              <a:rPr b="0" lang="en-NZ" sz="1100" spc="-1" strike="noStrike">
                <a:solidFill>
                  <a:srgbClr val="000000"/>
                </a:solidFill>
                <a:latin typeface="Arial"/>
                <a:ea typeface="Arial"/>
              </a:rPr>
              <a:t> A radius that defines the maximum possible error ("I am definitely within X distance"). This is crucial for determining separation standards.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NACp (Navigation Accuracy):</a:t>
            </a:r>
            <a:r>
              <a:rPr b="0" lang="en-NZ" sz="1100" spc="-1" strike="noStrike">
                <a:solidFill>
                  <a:srgbClr val="000000"/>
                </a:solidFill>
                <a:latin typeface="Arial"/>
                <a:ea typeface="Arial"/>
              </a:rPr>
              <a:t> The 95% certainty boundary for the position estimate.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SIL (Source Integrity):</a:t>
            </a:r>
            <a:r>
              <a:rPr b="0" lang="en-NZ" sz="1100" spc="-1" strike="noStrike">
                <a:solidFill>
                  <a:srgbClr val="000000"/>
                </a:solidFill>
                <a:latin typeface="Arial"/>
                <a:ea typeface="Arial"/>
              </a:rPr>
              <a:t> The probability that the system will fail and report a position outside the NIC containment radius. This is a safety certification level.</a:t>
            </a:r>
            <a:endParaRPr b="0" lang="en-NZ" sz="1100" spc="-1" strike="noStrike">
              <a:latin typeface="Arial"/>
            </a:endParaRPr>
          </a:p>
        </p:txBody>
      </p:sp>
      <p:sp>
        <p:nvSpPr>
          <p:cNvPr id="830" name="PlaceHolder 2"/>
          <p:cNvSpPr>
            <a:spLocks noGrp="1"/>
          </p:cNvSpPr>
          <p:nvPr>
            <p:ph type="sldImg"/>
          </p:nvPr>
        </p:nvSpPr>
        <p:spPr>
          <a:xfrm>
            <a:off x="380880" y="685800"/>
            <a:ext cx="6094080" cy="342864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Explain the two different altitude types and their operational significance.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Barometric (Pressure) Altitude:</a:t>
            </a:r>
            <a:r>
              <a:rPr b="0" lang="en-NZ" sz="1100" spc="-1" strike="noStrike">
                <a:solidFill>
                  <a:srgbClr val="000000"/>
                </a:solidFill>
                <a:latin typeface="Arial"/>
                <a:ea typeface="Arial"/>
              </a:rPr>
              <a:t> This is based on air pressure relative to a standard atmosphere setting (29.92 inHg). It is </a:t>
            </a:r>
            <a:r>
              <a:rPr b="1" lang="en-NZ" sz="1100" spc="-1" strike="noStrike">
                <a:solidFill>
                  <a:srgbClr val="000000"/>
                </a:solidFill>
                <a:latin typeface="Arial"/>
                <a:ea typeface="Arial"/>
              </a:rPr>
              <a:t>critical for vertical separation</a:t>
            </a:r>
            <a:r>
              <a:rPr b="0" lang="en-NZ" sz="1100" spc="-1" strike="noStrike">
                <a:solidFill>
                  <a:srgbClr val="000000"/>
                </a:solidFill>
                <a:latin typeface="Arial"/>
                <a:ea typeface="Arial"/>
              </a:rPr>
              <a:t> because ATC separates planes based on pressure levels, not true height, ensuring everyone is working from the same baseline.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Geometric (GNSS) Altitude:</a:t>
            </a:r>
            <a:r>
              <a:rPr b="0" lang="en-NZ" sz="1100" spc="-1" strike="noStrike">
                <a:solidFill>
                  <a:srgbClr val="000000"/>
                </a:solidFill>
                <a:latin typeface="Arial"/>
                <a:ea typeface="Arial"/>
              </a:rPr>
              <a:t> This is the true height above the Earth's WGS84 ellipsoid (GPS altitude). It is </a:t>
            </a:r>
            <a:r>
              <a:rPr b="1" lang="en-NZ" sz="1100" spc="-1" strike="noStrike">
                <a:solidFill>
                  <a:srgbClr val="000000"/>
                </a:solidFill>
                <a:latin typeface="Arial"/>
                <a:ea typeface="Arial"/>
              </a:rPr>
              <a:t>critical for terrain avoidance</a:t>
            </a:r>
            <a:r>
              <a:rPr b="0" lang="en-NZ" sz="1100" spc="-1" strike="noStrike">
                <a:solidFill>
                  <a:srgbClr val="000000"/>
                </a:solidFill>
                <a:latin typeface="Arial"/>
                <a:ea typeface="Arial"/>
              </a:rPr>
              <a:t> systems like GPWS and for verifying errors in the barometric system.</a:t>
            </a:r>
            <a:endParaRPr b="0" lang="en-NZ" sz="1100" spc="-1" strike="noStrike">
              <a:latin typeface="Arial"/>
            </a:endParaRPr>
          </a:p>
        </p:txBody>
      </p:sp>
      <p:sp>
        <p:nvSpPr>
          <p:cNvPr id="832" name="PlaceHolder 2"/>
          <p:cNvSpPr>
            <a:spLocks noGrp="1"/>
          </p:cNvSpPr>
          <p:nvPr>
            <p:ph type="sldImg"/>
          </p:nvPr>
        </p:nvSpPr>
        <p:spPr>
          <a:xfrm>
            <a:off x="1143360" y="685800"/>
            <a:ext cx="4571280" cy="342792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Explain planning behind implementation</a:t>
            </a:r>
            <a:endParaRPr b="0" lang="en-NZ" sz="1100" spc="-1" strike="noStrike">
              <a:latin typeface="Arial"/>
            </a:endParaRPr>
          </a:p>
        </p:txBody>
      </p:sp>
      <p:sp>
        <p:nvSpPr>
          <p:cNvPr id="834" name="PlaceHolder 2"/>
          <p:cNvSpPr>
            <a:spLocks noGrp="1"/>
          </p:cNvSpPr>
          <p:nvPr>
            <p:ph type="sldImg"/>
          </p:nvPr>
        </p:nvSpPr>
        <p:spPr>
          <a:xfrm>
            <a:off x="380880" y="685800"/>
            <a:ext cx="6094800" cy="3427920"/>
          </a:xfrm>
          <a:prstGeom prst="rect">
            <a:avLst/>
          </a:prstGeom>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Transition to the intelligence and security implications of cooperative systems.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We've established the technology. Now we look at the vulnerabilities and strategic opportunities ADS-B and its maritime equivalent, AIS, present to intelligence and military operations.</a:t>
            </a:r>
            <a:endParaRPr b="0" lang="en-NZ" sz="1100" spc="-1" strike="noStrike">
              <a:latin typeface="Arial"/>
            </a:endParaRPr>
          </a:p>
          <a:p>
            <a:pPr>
              <a:lnSpc>
                <a:spcPct val="100000"/>
              </a:lnSpc>
            </a:pPr>
            <a:br/>
            <a:endParaRPr b="0" lang="en-NZ" sz="1100" spc="-1" strike="noStrike">
              <a:latin typeface="Arial"/>
            </a:endParaRPr>
          </a:p>
        </p:txBody>
      </p:sp>
      <p:sp>
        <p:nvSpPr>
          <p:cNvPr id="836" name="PlaceHolder 2"/>
          <p:cNvSpPr>
            <a:spLocks noGrp="1"/>
          </p:cNvSpPr>
          <p:nvPr>
            <p:ph type="sldImg"/>
          </p:nvPr>
        </p:nvSpPr>
        <p:spPr>
          <a:xfrm>
            <a:off x="1143360" y="685800"/>
            <a:ext cx="4571280" cy="3427920"/>
          </a:xfrm>
          <a:prstGeom prst="rect">
            <a:avLst/>
          </a:prstGeom>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Identify the most significant security flaw in ADS-B.</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ADS-B was designed for safety, not security. It has </a:t>
            </a:r>
            <a:r>
              <a:rPr b="1" lang="en-NZ" sz="1100" spc="-1" strike="noStrike">
                <a:solidFill>
                  <a:srgbClr val="000000"/>
                </a:solidFill>
                <a:latin typeface="Arial"/>
                <a:ea typeface="Arial"/>
              </a:rPr>
              <a:t>NO encryption</a:t>
            </a:r>
            <a:r>
              <a:rPr b="0" lang="en-NZ" sz="1100" spc="-1" strike="noStrike">
                <a:solidFill>
                  <a:srgbClr val="000000"/>
                </a:solidFill>
                <a:latin typeface="Arial"/>
                <a:ea typeface="Arial"/>
              </a:rPr>
              <a:t> and </a:t>
            </a:r>
            <a:r>
              <a:rPr b="1" lang="en-NZ" sz="1100" spc="-1" strike="noStrike">
                <a:solidFill>
                  <a:srgbClr val="000000"/>
                </a:solidFill>
                <a:latin typeface="Arial"/>
                <a:ea typeface="Arial"/>
              </a:rPr>
              <a:t>NO authentication</a:t>
            </a:r>
            <a:r>
              <a:rPr b="0" lang="en-NZ" sz="1100" spc="-1" strike="noStrike">
                <a:solidFill>
                  <a:srgbClr val="000000"/>
                </a:solidFill>
                <a:latin typeface="Arial"/>
                <a:ea typeface="Arial"/>
              </a:rPr>
              <a:t>.</a:t>
            </a:r>
            <a:br/>
            <a:r>
              <a:rPr b="1" lang="en-NZ" sz="1100" spc="-1" strike="noStrike">
                <a:solidFill>
                  <a:srgbClr val="000000"/>
                </a:solidFill>
                <a:latin typeface="Arial"/>
                <a:ea typeface="Arial"/>
              </a:rPr>
              <a:t>Implications:</a:t>
            </a:r>
            <a:r>
              <a:rPr b="0" lang="en-NZ" sz="1100" spc="-1" strike="noStrike">
                <a:solidFill>
                  <a:srgbClr val="000000"/>
                </a:solidFill>
                <a:latin typeface="Arial"/>
                <a:ea typeface="Arial"/>
              </a:rPr>
              <a:t> This creates the "Open Mic" problem:</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Eavesdropping:</a:t>
            </a:r>
            <a:r>
              <a:rPr b="0" lang="en-NZ" sz="1100" spc="-1" strike="noStrike">
                <a:solidFill>
                  <a:srgbClr val="000000"/>
                </a:solidFill>
                <a:latin typeface="Arial"/>
                <a:ea typeface="Arial"/>
              </a:rPr>
              <a:t> Anyone with a cheap Software Defined Radio (SDR) can passively track traffic.</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Spoofing:</a:t>
            </a:r>
            <a:r>
              <a:rPr b="0" lang="en-NZ" sz="1100" spc="-1" strike="noStrike">
                <a:solidFill>
                  <a:srgbClr val="000000"/>
                </a:solidFill>
                <a:latin typeface="Arial"/>
                <a:ea typeface="Arial"/>
              </a:rPr>
              <a:t> An adversary can synthesize and broadcast fake DF17 messages, creating non-existent "Ghost" aircraft.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Jamming:</a:t>
            </a:r>
            <a:r>
              <a:rPr b="0" lang="en-NZ" sz="1100" spc="-1" strike="noStrike">
                <a:solidFill>
                  <a:srgbClr val="000000"/>
                </a:solidFill>
                <a:latin typeface="Arial"/>
                <a:ea typeface="Arial"/>
              </a:rPr>
              <a:t> High-power continuous wave (CW) transmissions can overwhelm the 1090 MHz frequency, denying service to legitimate receivers.</a:t>
            </a:r>
            <a:endParaRPr b="0" lang="en-NZ" sz="1100" spc="-1" strike="noStrike">
              <a:latin typeface="Arial"/>
            </a:endParaRPr>
          </a:p>
          <a:p>
            <a:pPr>
              <a:lnSpc>
                <a:spcPct val="100000"/>
              </a:lnSpc>
            </a:pPr>
            <a:r>
              <a:rPr b="0" lang="en-NZ" sz="1100" spc="-1" strike="noStrike">
                <a:solidFill>
                  <a:srgbClr val="000000"/>
                </a:solidFill>
                <a:latin typeface="Arial"/>
                <a:ea typeface="Arial"/>
              </a:rPr>
              <a:t>GPS jamming: Newark Liberty International Airport in New Jersey in 2009, Denver International, 2022, Dallas 2022, dozens of cases in Norway, Finland, etc</a:t>
            </a:r>
            <a:endParaRPr b="0" lang="en-NZ" sz="1100" spc="-1" strike="noStrike">
              <a:latin typeface="Arial"/>
            </a:endParaRPr>
          </a:p>
          <a:p>
            <a:pPr>
              <a:lnSpc>
                <a:spcPct val="100000"/>
              </a:lnSpc>
            </a:pPr>
            <a:endParaRPr b="0" lang="en-NZ" sz="1100" spc="-1" strike="noStrike">
              <a:latin typeface="Arial"/>
            </a:endParaRPr>
          </a:p>
          <a:p>
            <a:pPr>
              <a:lnSpc>
                <a:spcPct val="100000"/>
              </a:lnSpc>
            </a:pPr>
            <a:r>
              <a:rPr b="0" lang="en-NZ" sz="1100" spc="-1" strike="noStrike">
                <a:solidFill>
                  <a:srgbClr val="000000"/>
                </a:solidFill>
                <a:latin typeface="Arial"/>
                <a:ea typeface="Arial"/>
              </a:rPr>
              <a:t>A real-world example of ADS-B spoofing occurred in 2015 when a hacker demonstrated the ability to control an aircraft's navigation system to change its ADS-B broadcast, causing it to appear in a different location.</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Attack methodology</a:t>
            </a: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GPS spoofing: A separate attack method, GNSS spoofing, uses a software-defined radio (SDR) to broadcast fake GPS signals that make the aircraft's onboard navigation system believe it is at a false location.</a:t>
            </a:r>
            <a:endParaRPr b="0" lang="en-NZ" sz="1100" spc="-1" strike="noStrike">
              <a:latin typeface="Arial"/>
            </a:endParaRPr>
          </a:p>
          <a:p>
            <a:pPr>
              <a:lnSpc>
                <a:spcPct val="100000"/>
              </a:lnSpc>
              <a:tabLst>
                <a:tab algn="l" pos="0"/>
              </a:tabLst>
            </a:pPr>
            <a:r>
              <a:rPr b="0" lang="en-NZ" sz="1100" spc="-1" strike="noStrike">
                <a:solidFill>
                  <a:srgbClr val="000000"/>
                </a:solidFill>
                <a:latin typeface="Arial"/>
                <a:ea typeface="Arial"/>
              </a:rPr>
              <a:t>Transponder tampering: Malware can be installed on an aircraft's transponder to generate misleading ADS-B messages. </a:t>
            </a:r>
            <a:endParaRPr b="0" lang="en-NZ" sz="1100" spc="-1" strike="noStrike">
              <a:latin typeface="Arial"/>
            </a:endParaRPr>
          </a:p>
        </p:txBody>
      </p:sp>
      <p:sp>
        <p:nvSpPr>
          <p:cNvPr id="838" name="PlaceHolder 2"/>
          <p:cNvSpPr>
            <a:spLocks noGrp="1"/>
          </p:cNvSpPr>
          <p:nvPr>
            <p:ph type="sldImg"/>
          </p:nvPr>
        </p:nvSpPr>
        <p:spPr>
          <a:xfrm>
            <a:off x="380880" y="685800"/>
            <a:ext cx="6094800" cy="342792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Explain how Multilateration defends against spoofing.</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MLAT (Multilateration):</a:t>
            </a:r>
            <a:r>
              <a:rPr b="0" lang="en-NZ" sz="1100" spc="-1" strike="noStrike">
                <a:solidFill>
                  <a:srgbClr val="000000"/>
                </a:solidFill>
                <a:latin typeface="Arial"/>
                <a:ea typeface="Arial"/>
              </a:rPr>
              <a:t> This technique is used to verify the reported ADS-B position.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TDOA:</a:t>
            </a:r>
            <a:r>
              <a:rPr b="0" lang="en-NZ" sz="1100" spc="-1" strike="noStrike">
                <a:solidFill>
                  <a:srgbClr val="000000"/>
                </a:solidFill>
                <a:latin typeface="Arial"/>
                <a:ea typeface="Arial"/>
              </a:rPr>
              <a:t> It uses the Time Difference of Arrival (TDOA) of the ADS-B signal at multiple ground stations (four or more are ideal) to calculate the signal's origin geometrically.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Verification:</a:t>
            </a:r>
            <a:r>
              <a:rPr b="0" lang="en-NZ" sz="1100" spc="-1" strike="noStrike">
                <a:solidFill>
                  <a:srgbClr val="000000"/>
                </a:solidFill>
                <a:latin typeface="Arial"/>
                <a:ea typeface="Arial"/>
              </a:rPr>
              <a:t> If the position reported in the ADS-B packet (the GPS position) does not match the MLAT-calculated position, the target is immediately flagged as </a:t>
            </a:r>
            <a:r>
              <a:rPr b="1" lang="en-NZ" sz="1100" spc="-1" strike="noStrike">
                <a:solidFill>
                  <a:srgbClr val="000000"/>
                </a:solidFill>
                <a:latin typeface="Arial"/>
                <a:ea typeface="Arial"/>
              </a:rPr>
              <a:t>spoofed</a:t>
            </a:r>
            <a:r>
              <a:rPr b="0" lang="en-NZ" sz="1100" spc="-1" strike="noStrike">
                <a:solidFill>
                  <a:srgbClr val="000000"/>
                </a:solidFill>
                <a:latin typeface="Arial"/>
                <a:ea typeface="Arial"/>
              </a:rPr>
              <a: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Limitation:</a:t>
            </a:r>
            <a:r>
              <a:rPr b="0" lang="en-NZ" sz="1100" spc="-1" strike="noStrike">
                <a:solidFill>
                  <a:srgbClr val="000000"/>
                </a:solidFill>
                <a:latin typeface="Arial"/>
                <a:ea typeface="Arial"/>
              </a:rPr>
              <a:t> MLAT requires a dense network of receivers, so it fails over the open ocean where spoofing is an easier tactic.</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40" name="PlaceHolder 2"/>
          <p:cNvSpPr>
            <a:spLocks noGrp="1"/>
          </p:cNvSpPr>
          <p:nvPr>
            <p:ph type="sldImg"/>
          </p:nvPr>
        </p:nvSpPr>
        <p:spPr>
          <a:xfrm>
            <a:off x="1143360" y="685800"/>
            <a:ext cx="4571280" cy="342792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This section grounds us in the fundamental physics that govern all modern surveillance systems, starting with the very first electronic eyes on the battlefield.</a:t>
            </a:r>
            <a:endParaRPr b="0" lang="en-NZ" sz="1100" spc="-1" strike="noStrike">
              <a:latin typeface="Arial"/>
            </a:endParaRPr>
          </a:p>
          <a:p>
            <a:pPr>
              <a:lnSpc>
                <a:spcPct val="100000"/>
              </a:lnSpc>
            </a:pPr>
            <a:br/>
            <a:endParaRPr b="0" lang="en-NZ" sz="1100" spc="-1" strike="noStrike">
              <a:latin typeface="Arial"/>
            </a:endParaRPr>
          </a:p>
        </p:txBody>
      </p:sp>
      <p:sp>
        <p:nvSpPr>
          <p:cNvPr id="788" name="PlaceHolder 2"/>
          <p:cNvSpPr>
            <a:spLocks noGrp="1"/>
          </p:cNvSpPr>
          <p:nvPr>
            <p:ph type="sldImg"/>
          </p:nvPr>
        </p:nvSpPr>
        <p:spPr>
          <a:xfrm>
            <a:off x="1143360" y="685800"/>
            <a:ext cx="4571280" cy="342792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Discuss the impact of open-source intelligence on military operations.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existence of ADS-B Exchange and similar aggregators has </a:t>
            </a:r>
            <a:r>
              <a:rPr b="1" lang="en-NZ" sz="1100" spc="-1" strike="noStrike">
                <a:solidFill>
                  <a:srgbClr val="000000"/>
                </a:solidFill>
                <a:latin typeface="Arial"/>
                <a:ea typeface="Arial"/>
              </a:rPr>
              <a:t>democratized surveillance</a:t>
            </a:r>
            <a:r>
              <a:rPr b="0" lang="en-NZ" sz="1100" spc="-1" strike="noStrike">
                <a:solidFill>
                  <a:srgbClr val="000000"/>
                </a:solidFill>
                <a:latin typeface="Arial"/>
                <a:ea typeface="Arial"/>
              </a:rPr>
              <a:t>.</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Volunteer feeder networks allow anyone to track aircraft globally, bypassing official military filtering.</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Intelligence Impact:</a:t>
            </a:r>
            <a:r>
              <a:rPr b="0" lang="en-NZ" sz="1100" spc="-1" strike="noStrike">
                <a:solidFill>
                  <a:srgbClr val="000000"/>
                </a:solidFill>
                <a:latin typeface="Arial"/>
                <a:ea typeface="Arial"/>
              </a:rPr>
              <a:t> Adversaries can monitor military movements, infer troop deployments, track VIPs, and analyze surveillance orbits simply by using open data.</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42" name="PlaceHolder 2"/>
          <p:cNvSpPr>
            <a:spLocks noGrp="1"/>
          </p:cNvSpPr>
          <p:nvPr>
            <p:ph type="sldImg"/>
          </p:nvPr>
        </p:nvSpPr>
        <p:spPr>
          <a:xfrm>
            <a:off x="1143360" y="685800"/>
            <a:ext cx="4571280" cy="3427920"/>
          </a:xfrm>
          <a:prstGeom prst="rect">
            <a:avLst/>
          </a:prstGeom>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Discuss the impact of open-source intelligence on military operations.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existence of ADS-B Exchange and similar aggregators has </a:t>
            </a:r>
            <a:r>
              <a:rPr b="1" lang="en-NZ" sz="1100" spc="-1" strike="noStrike">
                <a:solidFill>
                  <a:srgbClr val="000000"/>
                </a:solidFill>
                <a:latin typeface="Arial"/>
                <a:ea typeface="Arial"/>
              </a:rPr>
              <a:t>democratized surveillance</a:t>
            </a:r>
            <a:r>
              <a:rPr b="0" lang="en-NZ" sz="1100" spc="-1" strike="noStrike">
                <a:solidFill>
                  <a:srgbClr val="000000"/>
                </a:solidFill>
                <a:latin typeface="Arial"/>
                <a:ea typeface="Arial"/>
              </a:rPr>
              <a:t>.</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Volunteer feeder networks allow anyone to track aircraft globally, bypassing official military filtering.</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Intelligence Impact:</a:t>
            </a:r>
            <a:r>
              <a:rPr b="0" lang="en-NZ" sz="1100" spc="-1" strike="noStrike">
                <a:solidFill>
                  <a:srgbClr val="000000"/>
                </a:solidFill>
                <a:latin typeface="Arial"/>
                <a:ea typeface="Arial"/>
              </a:rPr>
              <a:t> Adversaries can monitor military movements, infer troop deployments, track VIPs, and analyze surveillance orbits simply by using open data.</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44" name="PlaceHolder 2"/>
          <p:cNvSpPr>
            <a:spLocks noGrp="1"/>
          </p:cNvSpPr>
          <p:nvPr>
            <p:ph type="sldImg"/>
          </p:nvPr>
        </p:nvSpPr>
        <p:spPr>
          <a:xfrm>
            <a:off x="1143360" y="685800"/>
            <a:ext cx="4571280" cy="3427920"/>
          </a:xfrm>
          <a:prstGeom prst="rect">
            <a:avLst/>
          </a:prstGeom>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Detail the specific OpSec risks posed by ADS-B data.</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Pattern of Life (POL):</a:t>
            </a:r>
            <a:r>
              <a:rPr b="0" lang="en-NZ" sz="1100" spc="-1" strike="noStrike">
                <a:solidFill>
                  <a:srgbClr val="000000"/>
                </a:solidFill>
                <a:latin typeface="Arial"/>
                <a:ea typeface="Arial"/>
              </a:rPr>
              <a:t> Long-term data aggregation reveals established operating procedures (SOPs), regular patrol routes, and predictable schedules, making assets vulnerable to pre-planned strikes.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Hex Code Correlation:</a:t>
            </a:r>
            <a:r>
              <a:rPr b="0" lang="en-NZ" sz="1100" spc="-1" strike="noStrike">
                <a:solidFill>
                  <a:srgbClr val="000000"/>
                </a:solidFill>
                <a:latin typeface="Arial"/>
                <a:ea typeface="Arial"/>
              </a:rPr>
              <a:t> The 24-bit ICAO address is static. Even if an airframe changes its mission and callsign, its permanent Hex code links it back to its unit and history.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Base Discovery:</a:t>
            </a:r>
            <a:r>
              <a:rPr b="0" lang="en-NZ" sz="1100" spc="-1" strike="noStrike">
                <a:solidFill>
                  <a:srgbClr val="000000"/>
                </a:solidFill>
                <a:latin typeface="Arial"/>
                <a:ea typeface="Arial"/>
              </a:rPr>
              <a:t> Aggregating flight heatmaps (the "Strava Effect") can reveal the precise location of sensitive, unofficial, or classified forward operating locations.</a:t>
            </a:r>
            <a:endParaRPr b="0" lang="en-NZ" sz="1100" spc="-1" strike="noStrike">
              <a:latin typeface="Arial"/>
            </a:endParaRPr>
          </a:p>
          <a:p>
            <a:pPr>
              <a:lnSpc>
                <a:spcPct val="100000"/>
              </a:lnSpc>
            </a:pPr>
            <a:endParaRPr b="0" lang="en-NZ" sz="1100" spc="-1" strike="noStrike">
              <a:latin typeface="Arial"/>
            </a:endParaRPr>
          </a:p>
        </p:txBody>
      </p:sp>
      <p:sp>
        <p:nvSpPr>
          <p:cNvPr id="846" name="PlaceHolder 2"/>
          <p:cNvSpPr>
            <a:spLocks noGrp="1"/>
          </p:cNvSpPr>
          <p:nvPr>
            <p:ph type="sldImg"/>
          </p:nvPr>
        </p:nvSpPr>
        <p:spPr>
          <a:xfrm>
            <a:off x="380880" y="685800"/>
            <a:ext cx="6094800" cy="3427920"/>
          </a:xfrm>
          <a:prstGeom prst="rect">
            <a:avLst/>
          </a:prstGeom>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Explain why military assets willingly broadcast their position.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Despite the OpSec risks, militaries use ADS-B for several reasons\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Safety:</a:t>
            </a:r>
            <a:r>
              <a:rPr b="0" lang="en-NZ" sz="1100" spc="-1" strike="noStrike">
                <a:solidFill>
                  <a:srgbClr val="000000"/>
                </a:solidFill>
                <a:latin typeface="Arial"/>
                <a:ea typeface="Arial"/>
              </a:rPr>
              <a:t> To comply with civilian airspace regulations and prevent collisions, especially during transit or while operating near commercial lanes.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Overt Presence:</a:t>
            </a:r>
            <a:r>
              <a:rPr b="0" lang="en-NZ" sz="1100" spc="-1" strike="noStrike">
                <a:solidFill>
                  <a:srgbClr val="000000"/>
                </a:solidFill>
                <a:latin typeface="Arial"/>
                <a:ea typeface="Arial"/>
              </a:rPr>
              <a:t> Intentionally "showing the flag" to signal presence or intent (e.g., surveillance missions over contested regions).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Efficiency:</a:t>
            </a:r>
            <a:r>
              <a:rPr b="0" lang="en-NZ" sz="1100" spc="-1" strike="noStrike">
                <a:solidFill>
                  <a:srgbClr val="000000"/>
                </a:solidFill>
                <a:latin typeface="Arial"/>
                <a:ea typeface="Arial"/>
              </a:rPr>
              <a:t> Allows assets to use optimal civilian flight levels and routes for fuel efficiency.</a:t>
            </a:r>
            <a:endParaRPr b="0" lang="en-NZ" sz="1100" spc="-1" strike="noStrike">
              <a:latin typeface="Arial"/>
            </a:endParaRPr>
          </a:p>
        </p:txBody>
      </p:sp>
      <p:sp>
        <p:nvSpPr>
          <p:cNvPr id="848" name="PlaceHolder 2"/>
          <p:cNvSpPr>
            <a:spLocks noGrp="1"/>
          </p:cNvSpPr>
          <p:nvPr>
            <p:ph type="sldImg"/>
          </p:nvPr>
        </p:nvSpPr>
        <p:spPr>
          <a:xfrm>
            <a:off x="380880" y="685800"/>
            <a:ext cx="6094800" cy="3427920"/>
          </a:xfrm>
          <a:prstGeom prst="rect">
            <a:avLst/>
          </a:prstGeom>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Show how militaries manage their electronic signature.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Transponder usage is a critical tactical decision: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Mode S / ADS-B ON:</a:t>
            </a:r>
            <a:r>
              <a:rPr b="0" lang="en-NZ" sz="1100" spc="-1" strike="noStrike">
                <a:solidFill>
                  <a:srgbClr val="000000"/>
                </a:solidFill>
                <a:latin typeface="Arial"/>
                <a:ea typeface="Arial"/>
              </a:rPr>
              <a:t> Full broadcast. Used for transit, training, or operations where visibility is required.</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Mode 3/A Only:</a:t>
            </a:r>
            <a:r>
              <a:rPr b="0" lang="en-NZ" sz="1100" spc="-1" strike="noStrike">
                <a:solidFill>
                  <a:srgbClr val="000000"/>
                </a:solidFill>
                <a:latin typeface="Arial"/>
                <a:ea typeface="Arial"/>
              </a:rPr>
              <a:t> Broadcasts only the Squawk code (4 digits), but </a:t>
            </a:r>
            <a:r>
              <a:rPr b="1" lang="en-NZ" sz="1100" spc="-1" strike="noStrike">
                <a:solidFill>
                  <a:srgbClr val="000000"/>
                </a:solidFill>
                <a:latin typeface="Arial"/>
                <a:ea typeface="Arial"/>
              </a:rPr>
              <a:t>not</a:t>
            </a:r>
            <a:r>
              <a:rPr b="0" lang="en-NZ" sz="1100" spc="-1" strike="noStrike">
                <a:solidFill>
                  <a:srgbClr val="000000"/>
                </a:solidFill>
                <a:latin typeface="Arial"/>
                <a:ea typeface="Arial"/>
              </a:rPr>
              <a:t> the GPS position. Used for tactical operations that need some air traffic deconfliction but desire limited tracking.</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RF Silent / EMCON:</a:t>
            </a:r>
            <a:r>
              <a:rPr b="0" lang="en-NZ" sz="1100" spc="-1" strike="noStrike">
                <a:solidFill>
                  <a:srgbClr val="000000"/>
                </a:solidFill>
                <a:latin typeface="Arial"/>
                <a:ea typeface="Arial"/>
              </a:rPr>
              <a:t> All cooperative systems are OFF. Used for combat missions, infiltration, or stealth, relying solely on passive surveillance or PSR for protection.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0" name="PlaceHolder 2"/>
          <p:cNvSpPr>
            <a:spLocks noGrp="1"/>
          </p:cNvSpPr>
          <p:nvPr>
            <p:ph type="sldImg"/>
          </p:nvPr>
        </p:nvSpPr>
        <p:spPr>
          <a:xfrm>
            <a:off x="380880" y="685800"/>
            <a:ext cx="6094800" cy="3427920"/>
          </a:xfrm>
          <a:prstGeom prst="rect">
            <a:avLst/>
          </a:prstGeom>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Detail the active EW threat of spoofing.</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Hack:</a:t>
            </a:r>
            <a:r>
              <a:rPr b="0" lang="en-NZ" sz="1100" spc="-1" strike="noStrike">
                <a:solidFill>
                  <a:srgbClr val="000000"/>
                </a:solidFill>
                <a:latin typeface="Arial"/>
                <a:ea typeface="Arial"/>
              </a:rPr>
              <a:t> Adversaries use high-power Software Defined Radio (SDR) transmitters to inject fabricated ADS-B messages (DF17 packets) into the system.</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Circle:</a:t>
            </a:r>
            <a:r>
              <a:rPr b="0" lang="en-NZ" sz="1100" spc="-1" strike="noStrike">
                <a:solidFill>
                  <a:srgbClr val="000000"/>
                </a:solidFill>
                <a:latin typeface="Arial"/>
                <a:ea typeface="Arial"/>
              </a:rPr>
              <a:t> A common pattern involves spoofing aircraft in perfect circular holding patterns over sensitive areas.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Goal:</a:t>
            </a:r>
            <a:r>
              <a:rPr b="0" lang="en-NZ" sz="1100" spc="-1" strike="noStrike">
                <a:solidFill>
                  <a:srgbClr val="000000"/>
                </a:solidFill>
                <a:latin typeface="Arial"/>
                <a:ea typeface="Arial"/>
              </a:rPr>
              <a:t> The primary goal is to </a:t>
            </a:r>
            <a:r>
              <a:rPr b="1" lang="en-NZ" sz="1100" spc="-1" strike="noStrike">
                <a:solidFill>
                  <a:srgbClr val="000000"/>
                </a:solidFill>
                <a:latin typeface="Arial"/>
                <a:ea typeface="Arial"/>
              </a:rPr>
              <a:t>mask legitimate infiltration</a:t>
            </a:r>
            <a:r>
              <a:rPr b="0" lang="en-NZ" sz="1100" spc="-1" strike="noStrike">
                <a:solidFill>
                  <a:srgbClr val="000000"/>
                </a:solidFill>
                <a:latin typeface="Arial"/>
                <a:ea typeface="Arial"/>
              </a:rPr>
              <a:t> by flooding the COP with false contacts or simply confusing air defense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Detection:</a:t>
            </a:r>
            <a:r>
              <a:rPr b="0" lang="en-NZ" sz="1100" spc="-1" strike="noStrike">
                <a:solidFill>
                  <a:srgbClr val="000000"/>
                </a:solidFill>
                <a:latin typeface="Arial"/>
                <a:ea typeface="Arial"/>
              </a:rPr>
              <a:t> Spoofing is typically detected by observing impossible physics (Mach 5 turns) or when MLAT verification fails.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2" name="PlaceHolder 2"/>
          <p:cNvSpPr>
            <a:spLocks noGrp="1"/>
          </p:cNvSpPr>
          <p:nvPr>
            <p:ph type="sldImg"/>
          </p:nvPr>
        </p:nvSpPr>
        <p:spPr>
          <a:xfrm>
            <a:off x="380880" y="685800"/>
            <a:ext cx="6094800" cy="3427920"/>
          </a:xfrm>
          <a:prstGeom prst="rect">
            <a:avLst/>
          </a:prstGeom>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Discuss the ADS-B role in Unmanned Aerial Systems (UAS).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DAA (Detect and Avoid):</a:t>
            </a:r>
            <a:r>
              <a:rPr b="0" lang="en-NZ" sz="1100" spc="-1" strike="noStrike">
                <a:solidFill>
                  <a:srgbClr val="000000"/>
                </a:solidFill>
                <a:latin typeface="Arial"/>
                <a:ea typeface="Arial"/>
              </a:rPr>
              <a:t> ADS-B IN is a core technology for medium to large drones, allowing them to automatically sense and maneuver away from nearby traffic.</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EW Threat:</a:t>
            </a:r>
            <a:r>
              <a:rPr b="0" lang="en-NZ" sz="1100" spc="-1" strike="noStrike">
                <a:solidFill>
                  <a:srgbClr val="000000"/>
                </a:solidFill>
                <a:latin typeface="Arial"/>
                <a:ea typeface="Arial"/>
              </a:rPr>
              <a:t> The potential for a </a:t>
            </a:r>
            <a:r>
              <a:rPr b="1" lang="en-NZ" sz="1100" spc="-1" strike="noStrike">
                <a:solidFill>
                  <a:srgbClr val="000000"/>
                </a:solidFill>
                <a:latin typeface="Arial"/>
                <a:ea typeface="Arial"/>
              </a:rPr>
              <a:t>virtual hijack</a:t>
            </a:r>
            <a:r>
              <a:rPr b="0" lang="en-NZ" sz="1100" spc="-1" strike="noStrike">
                <a:solidFill>
                  <a:srgbClr val="000000"/>
                </a:solidFill>
                <a:latin typeface="Arial"/>
                <a:ea typeface="Arial"/>
              </a:rPr>
              <a:t> exists: spoofing a synthetic collision course could force the UAS to deviate into an air defense zone or denied area.</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Smaller, low-power UAS often use the 978 UAT frequency, making them harder to detect from space but still visible to local receivers.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4" name="PlaceHolder 2"/>
          <p:cNvSpPr>
            <a:spLocks noGrp="1"/>
          </p:cNvSpPr>
          <p:nvPr>
            <p:ph type="sldImg"/>
          </p:nvPr>
        </p:nvSpPr>
        <p:spPr>
          <a:xfrm>
            <a:off x="380880" y="685800"/>
            <a:ext cx="6094800" cy="3427920"/>
          </a:xfrm>
          <a:prstGeom prst="rect">
            <a:avLst/>
          </a:prstGeom>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Introduce the future direction of electronic signature management.</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Future systems are focused on </a:t>
            </a:r>
            <a:r>
              <a:rPr b="1" lang="en-NZ" sz="1100" spc="-1" strike="noStrike">
                <a:solidFill>
                  <a:srgbClr val="000000"/>
                </a:solidFill>
                <a:latin typeface="Arial"/>
                <a:ea typeface="Arial"/>
              </a:rPr>
              <a:t>LPI/LPD</a:t>
            </a:r>
            <a:r>
              <a:rPr b="0" lang="en-NZ" sz="1100" spc="-1" strike="noStrike">
                <a:solidFill>
                  <a:srgbClr val="000000"/>
                </a:solidFill>
                <a:latin typeface="Arial"/>
                <a:ea typeface="Arial"/>
              </a:rPr>
              <a:t> (Low Probability of Intercept/Detection) .</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Directional Datalinks (e.g., MADL):</a:t>
            </a:r>
            <a:r>
              <a:rPr b="0" lang="en-NZ" sz="1100" spc="-1" strike="noStrike">
                <a:solidFill>
                  <a:srgbClr val="000000"/>
                </a:solidFill>
                <a:latin typeface="Arial"/>
                <a:ea typeface="Arial"/>
              </a:rPr>
              <a:t> Unlike ADS-B, which broadcasts omni-directionally, these systems use narrow, tightly focused beams to communicate with specific receivers.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Burst Transmission:</a:t>
            </a:r>
            <a:r>
              <a:rPr b="0" lang="en-NZ" sz="1100" spc="-1" strike="noStrike">
                <a:solidFill>
                  <a:srgbClr val="000000"/>
                </a:solidFill>
                <a:latin typeface="Arial"/>
                <a:ea typeface="Arial"/>
              </a:rPr>
              <a:t> Transmitting data in high-power, microsecond-long bursts makes it extremely difficult for conventional scanners and spectrum analyzers to detect, track, and locate the source.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56" name="PlaceHolder 2"/>
          <p:cNvSpPr>
            <a:spLocks noGrp="1"/>
          </p:cNvSpPr>
          <p:nvPr>
            <p:ph type="sldImg"/>
          </p:nvPr>
        </p:nvSpPr>
        <p:spPr>
          <a:xfrm>
            <a:off x="1143360" y="685800"/>
            <a:ext cx="4571280" cy="3427920"/>
          </a:xfrm>
          <a:prstGeom prst="rect">
            <a:avLst/>
          </a:prstGeom>
        </p:spPr>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Transition to the sea domain and the AIS system.</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Everything we've discussed for air surveillance has a direct parallel in the maritime world, which uses the Automatic Identification System, or AIS.</a:t>
            </a:r>
            <a:endParaRPr b="0" lang="en-NZ" sz="1100" spc="-1" strike="noStrike">
              <a:latin typeface="Arial"/>
            </a:endParaRPr>
          </a:p>
          <a:p>
            <a:pPr>
              <a:lnSpc>
                <a:spcPct val="100000"/>
              </a:lnSpc>
            </a:pPr>
            <a:br/>
            <a:endParaRPr b="0" lang="en-NZ" sz="1100" spc="-1" strike="noStrike">
              <a:latin typeface="Arial"/>
            </a:endParaRPr>
          </a:p>
        </p:txBody>
      </p:sp>
      <p:sp>
        <p:nvSpPr>
          <p:cNvPr id="858" name="PlaceHolder 2"/>
          <p:cNvSpPr>
            <a:spLocks noGrp="1"/>
          </p:cNvSpPr>
          <p:nvPr>
            <p:ph type="sldImg"/>
          </p:nvPr>
        </p:nvSpPr>
        <p:spPr>
          <a:xfrm>
            <a:off x="380880" y="685800"/>
            <a:ext cx="6094800" cy="3427920"/>
          </a:xfrm>
          <a:prstGeom prst="rect">
            <a:avLst/>
          </a:prstGeom>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Introduce AIS and its core difference from ADS-B.</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Purpose:</a:t>
            </a:r>
            <a:r>
              <a:rPr b="0" lang="en-NZ" sz="1100" spc="-1" strike="noStrike">
                <a:solidFill>
                  <a:srgbClr val="000000"/>
                </a:solidFill>
                <a:latin typeface="Arial"/>
                <a:ea typeface="Arial"/>
              </a:rPr>
              <a:t> AIS was also developed for collision avoidance. It is mandatory for vessels over 300 gross tonnage.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Frequency:</a:t>
            </a:r>
            <a:r>
              <a:rPr b="0" lang="en-NZ" sz="1100" spc="-1" strike="noStrike">
                <a:solidFill>
                  <a:srgbClr val="000000"/>
                </a:solidFill>
                <a:latin typeface="Arial"/>
                <a:ea typeface="Arial"/>
              </a:rPr>
              <a:t> It uses the VHF marine band (162 MHz), a much lower frequency than ADS-B's L-Band.</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Protocol:</a:t>
            </a:r>
            <a:r>
              <a:rPr b="0" lang="en-NZ" sz="1100" spc="-1" strike="noStrike">
                <a:solidFill>
                  <a:srgbClr val="000000"/>
                </a:solidFill>
                <a:latin typeface="Arial"/>
                <a:ea typeface="Arial"/>
              </a:rPr>
              <a:t> It uses </a:t>
            </a:r>
            <a:r>
              <a:rPr b="1" lang="en-NZ" sz="1100" spc="-1" strike="noStrike">
                <a:solidFill>
                  <a:srgbClr val="000000"/>
                </a:solidFill>
                <a:latin typeface="Arial"/>
                <a:ea typeface="Arial"/>
              </a:rPr>
              <a:t>SOTDMA</a:t>
            </a:r>
            <a:r>
              <a:rPr b="0" lang="en-NZ" sz="1100" spc="-1" strike="noStrike">
                <a:solidFill>
                  <a:srgbClr val="000000"/>
                </a:solidFill>
                <a:latin typeface="Arial"/>
                <a:ea typeface="Arial"/>
              </a:rPr>
              <a:t> (Self-Organizing Time Division Multiple Access), which is a key difference.</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0" name="PlaceHolder 2"/>
          <p:cNvSpPr>
            <a:spLocks noGrp="1"/>
          </p:cNvSpPr>
          <p:nvPr>
            <p:ph type="sldImg"/>
          </p:nvPr>
        </p:nvSpPr>
        <p:spPr>
          <a:xfrm>
            <a:off x="380880" y="685800"/>
            <a:ext cx="6094800" cy="342792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685800" y="4343400"/>
            <a:ext cx="5485320" cy="4113720"/>
          </a:xfrm>
          <a:prstGeom prst="rect">
            <a:avLst/>
          </a:prstGeom>
        </p:spPr>
        <p:txBody>
          <a:bodyPr lIns="0" rIns="0" tIns="91440" bIns="91440">
            <a:noAutofit/>
          </a:bodyPr>
          <a:p>
            <a:pPr marL="216000" indent="-216000">
              <a:lnSpc>
                <a:spcPct val="100000"/>
              </a:lnSpc>
            </a:pPr>
            <a:r>
              <a:rPr b="0" lang="en-NZ" sz="1100" spc="-1" strike="noStrike">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endParaRPr b="0" lang="en-NZ" sz="1100" spc="-1" strike="noStrike">
              <a:latin typeface="Arial"/>
            </a:endParaRPr>
          </a:p>
          <a:p>
            <a:pPr marL="216000" indent="-216000">
              <a:lnSpc>
                <a:spcPct val="100000"/>
              </a:lnSpc>
            </a:pPr>
            <a:endParaRPr b="0" lang="en-NZ" sz="1100" spc="-1" strike="noStrike">
              <a:latin typeface="Arial"/>
            </a:endParaRPr>
          </a:p>
          <a:p>
            <a:pPr marL="216000" indent="-216000">
              <a:lnSpc>
                <a:spcPct val="100000"/>
              </a:lnSpc>
            </a:pPr>
            <a:r>
              <a:rPr b="0" lang="en-NZ" sz="1100" spc="-1" strike="noStrike">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endParaRPr b="0" lang="en-NZ" sz="1100" spc="-1" strike="noStrike">
              <a:latin typeface="Arial"/>
            </a:endParaRPr>
          </a:p>
        </p:txBody>
      </p:sp>
      <p:sp>
        <p:nvSpPr>
          <p:cNvPr id="790" name="PlaceHolder 2"/>
          <p:cNvSpPr>
            <a:spLocks noGrp="1"/>
          </p:cNvSpPr>
          <p:nvPr>
            <p:ph type="sldImg"/>
          </p:nvPr>
        </p:nvSpPr>
        <p:spPr>
          <a:xfrm>
            <a:off x="1143360" y="685800"/>
            <a:ext cx="4571280" cy="3427920"/>
          </a:xfrm>
          <a:prstGeom prst="rect">
            <a:avLst/>
          </a:prstGeom>
        </p:spPr>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Compare the fundamental differences in the two systems.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Key takeaways from this comparison: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Frequency:</a:t>
            </a:r>
            <a:r>
              <a:rPr b="0" lang="en-NZ" sz="1100" spc="-1" strike="noStrike">
                <a:solidFill>
                  <a:srgbClr val="000000"/>
                </a:solidFill>
                <a:latin typeface="Arial"/>
                <a:ea typeface="Arial"/>
              </a:rPr>
              <a:t> AIS's lower VHF frequency gives it better long-distance propagation (ducts/over the horizon) but limits bandwidth. ADS-B's 1090 MHz is better for high-speed, high-density traffic.</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Access Method:</a:t>
            </a:r>
            <a:r>
              <a:rPr b="0" lang="en-NZ" sz="1100" spc="-1" strike="noStrike">
                <a:solidFill>
                  <a:srgbClr val="000000"/>
                </a:solidFill>
                <a:latin typeface="Arial"/>
                <a:ea typeface="Arial"/>
              </a:rPr>
              <a:t> This is the most crucial difference. ADS-B uses random access (CSMA), which leads to collisions in high-density areas. AIS uses SOTDMA, where ships reserve their time slots, which is more organized and resilient to congestion.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Update Rate:</a:t>
            </a:r>
            <a:r>
              <a:rPr b="0" lang="en-NZ" sz="1100" spc="-1" strike="noStrike">
                <a:solidFill>
                  <a:srgbClr val="000000"/>
                </a:solidFill>
                <a:latin typeface="Arial"/>
                <a:ea typeface="Arial"/>
              </a:rPr>
              <a:t> AIS is much slower (seconds to minutes) because maritime movement is inherently slower than air travel.</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2" name="PlaceHolder 2"/>
          <p:cNvSpPr>
            <a:spLocks noGrp="1"/>
          </p:cNvSpPr>
          <p:nvPr>
            <p:ph type="sldImg"/>
          </p:nvPr>
        </p:nvSpPr>
        <p:spPr>
          <a:xfrm>
            <a:off x="380880" y="685800"/>
            <a:ext cx="6094800" cy="3427920"/>
          </a:xfrm>
          <a:prstGeom prst="rect">
            <a:avLst/>
          </a:prstGeom>
        </p:spPr>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Detail the key innovation of the AIS protocol.</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Concept:</a:t>
            </a:r>
            <a:r>
              <a:rPr b="0" lang="en-NZ" sz="1100" spc="-1" strike="noStrike">
                <a:solidFill>
                  <a:srgbClr val="000000"/>
                </a:solidFill>
                <a:latin typeface="Arial"/>
                <a:ea typeface="Arial"/>
              </a:rPr>
              <a:t> SOTDMA is self-organizing. Ships communicate to each other, saying, "I will transmit my data in time slot #X at time T." This reservation prevents collisions.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Benefit:</a:t>
            </a:r>
            <a:r>
              <a:rPr b="0" lang="en-NZ" sz="1100" spc="-1" strike="noStrike">
                <a:solidFill>
                  <a:srgbClr val="000000"/>
                </a:solidFill>
                <a:latin typeface="Arial"/>
                <a:ea typeface="Arial"/>
              </a:rPr>
              <a:t> It handles the high congestion of busy ports and straits very effectively.</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Limitation in Space:</a:t>
            </a:r>
            <a:r>
              <a:rPr b="0" lang="en-NZ" sz="1100" spc="-1" strike="noStrike">
                <a:solidFill>
                  <a:srgbClr val="000000"/>
                </a:solidFill>
                <a:latin typeface="Arial"/>
                <a:ea typeface="Arial"/>
              </a:rPr>
              <a:t> This system breaks down when viewed from a satellite because the satellite can see thousands of ships that cannot hear each other's slot reservations, leading to data collisions.</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4" name="PlaceHolder 2"/>
          <p:cNvSpPr>
            <a:spLocks noGrp="1"/>
          </p:cNvSpPr>
          <p:nvPr>
            <p:ph type="sldImg"/>
          </p:nvPr>
        </p:nvSpPr>
        <p:spPr>
          <a:xfrm>
            <a:off x="380880" y="685800"/>
            <a:ext cx="6094800" cy="3427920"/>
          </a:xfrm>
          <a:prstGeom prst="rect">
            <a:avLst/>
          </a:prstGeom>
        </p:spPr>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Break down what information is transmitted over AIS.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AIS transmits two main types of data:</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Dynamic Data:</a:t>
            </a:r>
            <a:r>
              <a:rPr b="0" lang="en-NZ" sz="1100" spc="-1" strike="noStrike">
                <a:solidFill>
                  <a:srgbClr val="000000"/>
                </a:solidFill>
                <a:latin typeface="Arial"/>
                <a:ea typeface="Arial"/>
              </a:rPr>
              <a:t> Updates frequently based on vessel speed and maneuvering. This includes position, Course Over Ground (COG), Speed Over Ground (SOG), and Rate of Turn.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Static/Voyage Data:</a:t>
            </a:r>
            <a:r>
              <a:rPr b="0" lang="en-NZ" sz="1100" spc="-1" strike="noStrike">
                <a:solidFill>
                  <a:srgbClr val="000000"/>
                </a:solidFill>
                <a:latin typeface="Arial"/>
                <a:ea typeface="Arial"/>
              </a:rPr>
              <a:t> Updated less frequently (every 6 minutes or when voyage changes). This is the key identity information: the ship's unique </a:t>
            </a:r>
            <a:r>
              <a:rPr b="1" lang="en-NZ" sz="1100" spc="-1" strike="noStrike">
                <a:solidFill>
                  <a:srgbClr val="000000"/>
                </a:solidFill>
                <a:latin typeface="Arial"/>
                <a:ea typeface="Arial"/>
              </a:rPr>
              <a:t>MMSI</a:t>
            </a:r>
            <a:r>
              <a:rPr b="0" lang="en-NZ" sz="1100" spc="-1" strike="noStrike">
                <a:solidFill>
                  <a:srgbClr val="000000"/>
                </a:solidFill>
                <a:latin typeface="Arial"/>
                <a:ea typeface="Arial"/>
              </a:rPr>
              <a:t> and </a:t>
            </a:r>
            <a:r>
              <a:rPr b="1" lang="en-NZ" sz="1100" spc="-1" strike="noStrike">
                <a:solidFill>
                  <a:srgbClr val="000000"/>
                </a:solidFill>
                <a:latin typeface="Arial"/>
                <a:ea typeface="Arial"/>
              </a:rPr>
              <a:t>IMO</a:t>
            </a:r>
            <a:r>
              <a:rPr b="0" lang="en-NZ" sz="1100" spc="-1" strike="noStrike">
                <a:solidFill>
                  <a:srgbClr val="000000"/>
                </a:solidFill>
                <a:latin typeface="Arial"/>
                <a:ea typeface="Arial"/>
              </a:rPr>
              <a:t> numbers, the vessel's name, destination, and cargo details. This static information is critical for identifying non-compliant vessels.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6" name="PlaceHolder 2"/>
          <p:cNvSpPr>
            <a:spLocks noGrp="1"/>
          </p:cNvSpPr>
          <p:nvPr>
            <p:ph type="sldImg"/>
          </p:nvPr>
        </p:nvSpPr>
        <p:spPr>
          <a:xfrm>
            <a:off x="1143360" y="685800"/>
            <a:ext cx="4571280" cy="3427920"/>
          </a:xfrm>
          <a:prstGeom prst="rect">
            <a:avLst/>
          </a:prstGeom>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Introduce the threat and challenges of non-cooperative maritime targets.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Gap Events:</a:t>
            </a:r>
            <a:r>
              <a:rPr b="0" lang="en-NZ" sz="1100" spc="-1" strike="noStrike">
                <a:solidFill>
                  <a:srgbClr val="000000"/>
                </a:solidFill>
                <a:latin typeface="Arial"/>
                <a:ea typeface="Arial"/>
              </a:rPr>
              <a:t> The primary anomaly is the "gap event," where a vessel's AIS is suddenly turned off, often right before entering a sanctions zone or engaging in illicit activity (e.g., off the coast of Iran or North Korea).</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MMSI Spoofing:</a:t>
            </a:r>
            <a:r>
              <a:rPr b="0" lang="en-NZ" sz="1100" spc="-1" strike="noStrike">
                <a:solidFill>
                  <a:srgbClr val="000000"/>
                </a:solidFill>
                <a:latin typeface="Arial"/>
                <a:ea typeface="Arial"/>
              </a:rPr>
              <a:t> Vessels may broadcast a legitimate but false ID belonging to another ship.</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Fusion Need:</a:t>
            </a:r>
            <a:r>
              <a:rPr b="0" lang="en-NZ" sz="1100" spc="-1" strike="noStrike">
                <a:solidFill>
                  <a:srgbClr val="000000"/>
                </a:solidFill>
                <a:latin typeface="Arial"/>
                <a:ea typeface="Arial"/>
              </a:rPr>
              <a:t> Because ships can be tracked by other sensors (like SAR satellites), detecting a "dark ship" requires a fusion model that correlates the </a:t>
            </a:r>
            <a:r>
              <a:rPr b="1" lang="en-NZ" sz="1100" spc="-1" strike="noStrike">
                <a:solidFill>
                  <a:srgbClr val="000000"/>
                </a:solidFill>
                <a:latin typeface="Arial"/>
                <a:ea typeface="Arial"/>
              </a:rPr>
              <a:t>absence of an AIS signal</a:t>
            </a:r>
            <a:r>
              <a:rPr b="0" lang="en-NZ" sz="1100" spc="-1" strike="noStrike">
                <a:solidFill>
                  <a:srgbClr val="000000"/>
                </a:solidFill>
                <a:latin typeface="Arial"/>
                <a:ea typeface="Arial"/>
              </a:rPr>
              <a:t> with the </a:t>
            </a:r>
            <a:r>
              <a:rPr b="1" lang="en-NZ" sz="1100" spc="-1" strike="noStrike">
                <a:solidFill>
                  <a:srgbClr val="000000"/>
                </a:solidFill>
                <a:latin typeface="Arial"/>
                <a:ea typeface="Arial"/>
              </a:rPr>
              <a:t>presence of a non-cooperative radar contact.</a:t>
            </a:r>
            <a:endParaRPr b="0" lang="en-NZ" sz="1100" spc="-1" strike="noStrike">
              <a:latin typeface="Arial"/>
            </a:endParaRPr>
          </a:p>
          <a:p>
            <a:pPr>
              <a:lnSpc>
                <a:spcPct val="100000"/>
              </a:lnSpc>
              <a:tabLst>
                <a:tab algn="l" pos="0"/>
              </a:tabLst>
            </a:pP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68" name="PlaceHolder 2"/>
          <p:cNvSpPr>
            <a:spLocks noGrp="1"/>
          </p:cNvSpPr>
          <p:nvPr>
            <p:ph type="sldImg"/>
          </p:nvPr>
        </p:nvSpPr>
        <p:spPr>
          <a:xfrm>
            <a:off x="380880" y="685800"/>
            <a:ext cx="6094800" cy="3427920"/>
          </a:xfrm>
          <a:prstGeom prst="rect">
            <a:avLst/>
          </a:prstGeom>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Transition to the synthesis of the data streams.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This is the payoff of the briefing. We move from individual surveillance sources to the true power of Multi-INT: correlating cooperative air and sea data with non-cooperative sources.</a:t>
            </a:r>
            <a:endParaRPr b="0" lang="en-NZ" sz="1100" spc="-1" strike="noStrike">
              <a:latin typeface="Arial"/>
            </a:endParaRPr>
          </a:p>
          <a:p>
            <a:pPr>
              <a:lnSpc>
                <a:spcPct val="100000"/>
              </a:lnSpc>
            </a:pPr>
            <a:br/>
            <a:endParaRPr b="0" lang="en-NZ" sz="1100" spc="-1" strike="noStrike">
              <a:latin typeface="Arial"/>
            </a:endParaRPr>
          </a:p>
          <a:p>
            <a:pPr>
              <a:lnSpc>
                <a:spcPct val="100000"/>
              </a:lnSpc>
            </a:pPr>
            <a:endParaRPr b="0" lang="en-NZ" sz="1100" spc="-1" strike="noStrike">
              <a:latin typeface="Arial"/>
            </a:endParaRPr>
          </a:p>
        </p:txBody>
      </p:sp>
      <p:sp>
        <p:nvSpPr>
          <p:cNvPr id="870" name="PlaceHolder 2"/>
          <p:cNvSpPr>
            <a:spLocks noGrp="1"/>
          </p:cNvSpPr>
          <p:nvPr>
            <p:ph type="sldImg"/>
          </p:nvPr>
        </p:nvSpPr>
        <p:spPr>
          <a:xfrm>
            <a:off x="380880" y="685800"/>
            <a:ext cx="6094800" cy="3427920"/>
          </a:xfrm>
          <a:prstGeom prst="rect">
            <a:avLst/>
          </a:prstGeom>
        </p:spPr>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Demonstrate the synergistic value of combining data layers.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Layer 1 (ADS-B):</a:t>
            </a:r>
            <a:r>
              <a:rPr b="0" lang="en-NZ" sz="1100" spc="-1" strike="noStrike">
                <a:solidFill>
                  <a:srgbClr val="000000"/>
                </a:solidFill>
                <a:latin typeface="Arial"/>
                <a:ea typeface="Arial"/>
              </a:rPr>
              <a:t> Tells us </a:t>
            </a:r>
            <a:r>
              <a:rPr b="0" i="1" lang="en-NZ" sz="1100" spc="-1" strike="noStrike">
                <a:solidFill>
                  <a:srgbClr val="000000"/>
                </a:solidFill>
                <a:latin typeface="Arial"/>
                <a:ea typeface="Arial"/>
              </a:rPr>
              <a:t>where</a:t>
            </a:r>
            <a:r>
              <a:rPr b="0" lang="en-NZ" sz="1100" spc="-1" strike="noStrike">
                <a:solidFill>
                  <a:srgbClr val="000000"/>
                </a:solidFill>
                <a:latin typeface="Arial"/>
                <a:ea typeface="Arial"/>
              </a:rPr>
              <a:t> the surveillance assets (drones, patrol aircraft) are.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Layer 2 (AIS):</a:t>
            </a:r>
            <a:r>
              <a:rPr b="0" lang="en-NZ" sz="1100" spc="-1" strike="noStrike">
                <a:solidFill>
                  <a:srgbClr val="000000"/>
                </a:solidFill>
                <a:latin typeface="Arial"/>
                <a:ea typeface="Arial"/>
              </a:rPr>
              <a:t> Tells us the </a:t>
            </a:r>
            <a:r>
              <a:rPr b="0" i="1" lang="en-NZ" sz="1100" spc="-1" strike="noStrike">
                <a:solidFill>
                  <a:srgbClr val="000000"/>
                </a:solidFill>
                <a:latin typeface="Arial"/>
                <a:ea typeface="Arial"/>
              </a:rPr>
              <a:t>declared</a:t>
            </a:r>
            <a:r>
              <a:rPr b="0" lang="en-NZ" sz="1100" spc="-1" strike="noStrike">
                <a:solidFill>
                  <a:srgbClr val="000000"/>
                </a:solidFill>
                <a:latin typeface="Arial"/>
                <a:ea typeface="Arial"/>
              </a:rPr>
              <a:t> location and identity of merchant traffic.</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Layer 3 (Fusion):</a:t>
            </a:r>
            <a:r>
              <a:rPr b="0" lang="en-NZ" sz="1100" spc="-1" strike="noStrike">
                <a:solidFill>
                  <a:srgbClr val="000000"/>
                </a:solidFill>
                <a:latin typeface="Arial"/>
                <a:ea typeface="Arial"/>
              </a:rPr>
              <a:t> By correlating the two, we reveal interactions—the </a:t>
            </a:r>
            <a:r>
              <a:rPr b="1" lang="en-NZ" sz="1100" spc="-1" strike="noStrike">
                <a:solidFill>
                  <a:srgbClr val="000000"/>
                </a:solidFill>
                <a:latin typeface="Arial"/>
                <a:ea typeface="Arial"/>
              </a:rPr>
              <a:t>anomalies</a:t>
            </a:r>
            <a:r>
              <a:rPr b="0" lang="en-NZ" sz="1100" spc="-1" strike="noStrike">
                <a:solidFill>
                  <a:srgbClr val="000000"/>
                </a:solidFill>
                <a:latin typeface="Arial"/>
                <a:ea typeface="Arial"/>
              </a:rPr>
              <a:t>. For example, why is a high-value cargo aircraft (seen on ADS-B) performing a tight, low-altitude orbit over an undeclared vessel (seen only on SAR/Optical) or a fishing vessel (seen on AIS)?</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2" name="PlaceHolder 2"/>
          <p:cNvSpPr>
            <a:spLocks noGrp="1"/>
          </p:cNvSpPr>
          <p:nvPr>
            <p:ph type="sldImg"/>
          </p:nvPr>
        </p:nvSpPr>
        <p:spPr>
          <a:xfrm>
            <a:off x="1143360" y="685800"/>
            <a:ext cx="4571280" cy="3427920"/>
          </a:xfrm>
          <a:prstGeom prst="rect">
            <a:avLst/>
          </a:prstGeom>
        </p:spPr>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Provide a concrete example of fusion solving a sanctions-busting scenario.</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Tactic:</a:t>
            </a:r>
            <a:r>
              <a:rPr b="0" lang="en-NZ" sz="1100" spc="-1" strike="noStrike">
                <a:solidFill>
                  <a:srgbClr val="000000"/>
                </a:solidFill>
                <a:latin typeface="Arial"/>
                <a:ea typeface="Arial"/>
              </a:rPr>
              <a:t> Ship-to-Ship (STS) transfers are used to conceal the origin or destination of illicit cargo (like sanctioned oil). Both tankers involved turn off their AIS (Gap event).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Fusion Chain: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Alert on two ships having simultaneous "Gap" events in the same general area.</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Use </a:t>
            </a:r>
            <a:r>
              <a:rPr b="1" lang="en-NZ" sz="1100" spc="-1" strike="noStrike">
                <a:solidFill>
                  <a:srgbClr val="000000"/>
                </a:solidFill>
                <a:latin typeface="Arial"/>
                <a:ea typeface="Arial"/>
              </a:rPr>
              <a:t>SAR/Optical Imagery</a:t>
            </a:r>
            <a:r>
              <a:rPr b="0" lang="en-NZ" sz="1100" spc="-1" strike="noStrike">
                <a:solidFill>
                  <a:srgbClr val="000000"/>
                </a:solidFill>
                <a:latin typeface="Arial"/>
                <a:ea typeface="Arial"/>
              </a:rPr>
              <a:t> to confirm they are physically close (Distance &lt; 50m).</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Use </a:t>
            </a:r>
            <a:r>
              <a:rPr b="1" lang="en-NZ" sz="1100" spc="-1" strike="noStrike">
                <a:solidFill>
                  <a:srgbClr val="000000"/>
                </a:solidFill>
                <a:latin typeface="Arial"/>
                <a:ea typeface="Arial"/>
              </a:rPr>
              <a:t>ADS-B</a:t>
            </a:r>
            <a:r>
              <a:rPr b="0" lang="en-NZ" sz="1100" spc="-1" strike="noStrike">
                <a:solidFill>
                  <a:srgbClr val="000000"/>
                </a:solidFill>
                <a:latin typeface="Arial"/>
                <a:ea typeface="Arial"/>
              </a:rPr>
              <a:t> to validate that a patrol aircraft was loitering overhead, indicating known intelligence interest.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Logic:</a:t>
            </a:r>
            <a:r>
              <a:rPr b="0" lang="en-NZ" sz="1100" spc="-1" strike="noStrike">
                <a:solidFill>
                  <a:srgbClr val="000000"/>
                </a:solidFill>
                <a:latin typeface="Arial"/>
                <a:ea typeface="Arial"/>
              </a:rPr>
              <a:t> The algorithm combines the speed, proximity, and AIS status to flag a high-priority STS transfer alert.</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4" name="PlaceHolder 2"/>
          <p:cNvSpPr>
            <a:spLocks noGrp="1"/>
          </p:cNvSpPr>
          <p:nvPr>
            <p:ph type="sldImg"/>
          </p:nvPr>
        </p:nvSpPr>
        <p:spPr>
          <a:xfrm>
            <a:off x="1143360" y="685800"/>
            <a:ext cx="4571280" cy="3427920"/>
          </a:xfrm>
          <a:prstGeom prst="rect">
            <a:avLst/>
          </a:prstGeom>
        </p:spPr>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Provide an example of Air-Sea handoff detection.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Tactic:</a:t>
            </a:r>
            <a:r>
              <a:rPr b="0" lang="en-NZ" sz="1100" spc="-1" strike="noStrike">
                <a:solidFill>
                  <a:srgbClr val="000000"/>
                </a:solidFill>
                <a:latin typeface="Arial"/>
                <a:ea typeface="Arial"/>
              </a:rPr>
              <a:t> Small planes or go-fast boats are used for transfer, and neither use required cooperative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Fusion Chain:</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Anomaly:</a:t>
            </a:r>
            <a:r>
              <a:rPr b="0" lang="en-NZ" sz="1100" spc="-1" strike="noStrike">
                <a:solidFill>
                  <a:srgbClr val="000000"/>
                </a:solidFill>
                <a:latin typeface="Arial"/>
                <a:ea typeface="Arial"/>
              </a:rPr>
              <a:t> Detect a General Aviation aircraft flying an unusual, low-altitude profile far out over the ocean, followed by a gap.</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AIS Void:</a:t>
            </a:r>
            <a:r>
              <a:rPr b="0" lang="en-NZ" sz="1100" spc="-1" strike="noStrike">
                <a:solidFill>
                  <a:srgbClr val="000000"/>
                </a:solidFill>
                <a:latin typeface="Arial"/>
                <a:ea typeface="Arial"/>
              </a:rPr>
              <a:t> Go-fast boats are non-cooperative, but we can look for </a:t>
            </a:r>
            <a:r>
              <a:rPr b="0" i="1" lang="en-NZ" sz="1100" spc="-1" strike="noStrike">
                <a:solidFill>
                  <a:srgbClr val="000000"/>
                </a:solidFill>
                <a:latin typeface="Arial"/>
                <a:ea typeface="Arial"/>
              </a:rPr>
              <a:t>other</a:t>
            </a:r>
            <a:r>
              <a:rPr b="0" lang="en-NZ" sz="1100" spc="-1" strike="noStrike">
                <a:solidFill>
                  <a:srgbClr val="000000"/>
                </a:solidFill>
                <a:latin typeface="Arial"/>
                <a:ea typeface="Arial"/>
              </a:rPr>
              <a:t> non-cooperative signals.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SAR/Optical Correlate:</a:t>
            </a:r>
            <a:r>
              <a:rPr b="0" lang="en-NZ" sz="1100" spc="-1" strike="noStrike">
                <a:solidFill>
                  <a:srgbClr val="000000"/>
                </a:solidFill>
                <a:latin typeface="Arial"/>
                <a:ea typeface="Arial"/>
              </a:rPr>
              <a:t> Cross-reference the ADS-B anomaly with Synthetic Aperture Radar (SAR) hits from Sentinel-1 or similar satellites, which are excellent at spotting fast-moving small objects on the water surface.</a:t>
            </a:r>
            <a:endParaRPr b="0" lang="en-NZ" sz="1100" spc="-1" strike="noStrike">
              <a:latin typeface="Arial"/>
            </a:endParaRPr>
          </a:p>
          <a:p>
            <a:pPr>
              <a:lnSpc>
                <a:spcPct val="100000"/>
              </a:lnSpc>
            </a:pPr>
            <a:endParaRPr b="0" lang="en-NZ" sz="1100" spc="-1" strike="noStrike">
              <a:latin typeface="Arial"/>
            </a:endParaRPr>
          </a:p>
        </p:txBody>
      </p:sp>
      <p:sp>
        <p:nvSpPr>
          <p:cNvPr id="876" name="PlaceHolder 2"/>
          <p:cNvSpPr>
            <a:spLocks noGrp="1"/>
          </p:cNvSpPr>
          <p:nvPr>
            <p:ph type="sldImg"/>
          </p:nvPr>
        </p:nvSpPr>
        <p:spPr>
          <a:xfrm>
            <a:off x="380880" y="685800"/>
            <a:ext cx="6094800" cy="3427920"/>
          </a:xfrm>
          <a:prstGeom prst="rect">
            <a:avLst/>
          </a:prstGeom>
        </p:spPr>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Detail the analytical process of inferring activity during a period of signal loss.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When a target goes "dark," analysts focus on the "gap" between the Loss of Signal (LOS) and the Acquisition of Signal (AOS) .</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Interpolation:</a:t>
            </a:r>
            <a:r>
              <a:rPr b="0" lang="en-NZ" sz="1100" spc="-1" strike="noStrike">
                <a:solidFill>
                  <a:srgbClr val="000000"/>
                </a:solidFill>
                <a:latin typeface="Arial"/>
                <a:ea typeface="Arial"/>
              </a:rPr>
              <a:t> The simplest method is to draw a straight line.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Deviation:</a:t>
            </a:r>
            <a:r>
              <a:rPr b="0" lang="en-NZ" sz="1100" spc="-1" strike="noStrike">
                <a:solidFill>
                  <a:srgbClr val="000000"/>
                </a:solidFill>
                <a:latin typeface="Arial"/>
                <a:ea typeface="Arial"/>
              </a:rPr>
              <a:t> If the time gap would require the asset to travel at an impossible speed, it means they took a detour, suggesting a loitering event, a stop, or an illicit rendezvous.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Altitude Profile:</a:t>
            </a:r>
            <a:r>
              <a:rPr b="0" lang="en-NZ" sz="1100" spc="-1" strike="noStrike">
                <a:solidFill>
                  <a:srgbClr val="000000"/>
                </a:solidFill>
                <a:latin typeface="Arial"/>
                <a:ea typeface="Arial"/>
              </a:rPr>
              <a:t> For aircraft, a sudden, controlled descent just before the LOS indicates a potential landing at an undeclared location.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78" name="PlaceHolder 2"/>
          <p:cNvSpPr>
            <a:spLocks noGrp="1"/>
          </p:cNvSpPr>
          <p:nvPr>
            <p:ph type="sldImg"/>
          </p:nvPr>
        </p:nvSpPr>
        <p:spPr>
          <a:xfrm>
            <a:off x="380880" y="685800"/>
            <a:ext cx="6094800" cy="3427920"/>
          </a:xfrm>
          <a:prstGeom prst="rect">
            <a:avLst/>
          </a:prstGeom>
        </p:spPr>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Transition to the technical difficulty of detecting targets without cooperative signals.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This final section addresses the hardest problem in surveillance: what to do when targets adhere to full EMCON (Emission Control) and turn everything off.</a:t>
            </a:r>
            <a:endParaRPr b="0" lang="en-NZ" sz="1100" spc="-1" strike="noStrike">
              <a:latin typeface="Arial"/>
            </a:endParaRPr>
          </a:p>
          <a:p>
            <a:pPr>
              <a:lnSpc>
                <a:spcPct val="100000"/>
              </a:lnSpc>
            </a:pPr>
            <a:br/>
            <a:endParaRPr b="0" lang="en-NZ" sz="1100" spc="-1" strike="noStrike">
              <a:latin typeface="Arial"/>
            </a:endParaRPr>
          </a:p>
        </p:txBody>
      </p:sp>
      <p:sp>
        <p:nvSpPr>
          <p:cNvPr id="880" name="PlaceHolder 2"/>
          <p:cNvSpPr>
            <a:spLocks noGrp="1"/>
          </p:cNvSpPr>
          <p:nvPr>
            <p:ph type="sldImg"/>
          </p:nvPr>
        </p:nvSpPr>
        <p:spPr>
          <a:xfrm>
            <a:off x="1143360" y="685800"/>
            <a:ext cx="4571280" cy="342792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Chain Home:</a:t>
            </a:r>
            <a:r>
              <a:rPr b="0" lang="en-NZ" sz="1100" spc="-1" strike="noStrike">
                <a:solidFill>
                  <a:srgbClr val="000000"/>
                </a:solidFill>
                <a:latin typeface="Arial"/>
                <a:ea typeface="Arial"/>
              </a:rPr>
              <a:t> These were the first operational radar systems. They were fundamentally different from modern rotating dishes. They were massive, stationary transmitters that "floodlit" an area with radio waves.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Physics:</a:t>
            </a:r>
            <a:r>
              <a:rPr b="0" lang="en-NZ" sz="1100" spc="-1" strike="noStrike">
                <a:solidFill>
                  <a:srgbClr val="000000"/>
                </a:solidFill>
                <a:latin typeface="Arial"/>
                <a:ea typeface="Arial"/>
              </a:rPr>
              <a:t> They used High Frequency (HF) radio waves. Detection relied purely on the energy being reflected back from the metal skin of the aircraft—the "Skin Paint."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Limitation:</a:t>
            </a:r>
            <a:r>
              <a:rPr b="0" lang="en-NZ" sz="1100" spc="-1" strike="noStrike">
                <a:solidFill>
                  <a:srgbClr val="000000"/>
                </a:solidFill>
                <a:latin typeface="Arial"/>
                <a:ea typeface="Arial"/>
              </a:rPr>
              <a:t> It only provided range and bearing; it offered no information about the identity or intent of the target.</a:t>
            </a:r>
            <a:endParaRPr b="0" lang="en-NZ" sz="1100" spc="-1" strike="noStrike">
              <a:latin typeface="Arial"/>
            </a:endParaRPr>
          </a:p>
        </p:txBody>
      </p:sp>
      <p:sp>
        <p:nvSpPr>
          <p:cNvPr id="792" name="PlaceHolder 2"/>
          <p:cNvSpPr>
            <a:spLocks noGrp="1"/>
          </p:cNvSpPr>
          <p:nvPr>
            <p:ph type="sldImg"/>
          </p:nvPr>
        </p:nvSpPr>
        <p:spPr>
          <a:xfrm>
            <a:off x="1143360" y="685800"/>
            <a:ext cx="4571280" cy="3427920"/>
          </a:xfrm>
          <a:prstGeom prst="rect">
            <a:avLst/>
          </a:prstGeom>
        </p:spPr>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Compare the difficulty of tracking non-cooperative targets in both domains.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 The physics make one domain much easier than the other:</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Dark Ships (Easier):</a:t>
            </a:r>
            <a:r>
              <a:rPr b="0" lang="en-NZ" sz="1100" spc="-1" strike="noStrike">
                <a:solidFill>
                  <a:srgbClr val="000000"/>
                </a:solidFill>
                <a:latin typeface="Arial"/>
                <a:ea typeface="Arial"/>
              </a:rPr>
              <a:t> Ships are slow and massive. Their wakes are highly visible to SAR satellites due to the physics of water surface distortion. They are also constrained to a 2D surface.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Dark Aircraft (Harder):</a:t>
            </a:r>
            <a:r>
              <a:rPr b="0" lang="en-NZ" sz="1100" spc="-1" strike="noStrike">
                <a:solidFill>
                  <a:srgbClr val="000000"/>
                </a:solidFill>
                <a:latin typeface="Arial"/>
                <a:ea typeface="Arial"/>
              </a:rPr>
              <a:t> Aircraft are fast and maneuverable in 3D. They leave no detectable wake. Their low Radar Cross Section (RCS) combined with high speed means they are gone before LEO satellites can re-task. Detection requires active primary radar coverage.</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2" name="PlaceHolder 2"/>
          <p:cNvSpPr>
            <a:spLocks noGrp="1"/>
          </p:cNvSpPr>
          <p:nvPr>
            <p:ph type="sldImg"/>
          </p:nvPr>
        </p:nvSpPr>
        <p:spPr>
          <a:xfrm>
            <a:off x="1143360" y="685800"/>
            <a:ext cx="4571280" cy="3427920"/>
          </a:xfrm>
          <a:prstGeom prst="rect">
            <a:avLst/>
          </a:prstGeom>
        </p:spPr>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Detail the analytical process of inferring activity during a period of signal loss.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When a target goes "dark," analysts focus on the "gap" between the Loss of Signal (LOS) and the Acquisition of Signal (AOS) .</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Interpolation:</a:t>
            </a:r>
            <a:r>
              <a:rPr b="0" lang="en-NZ" sz="1100" spc="-1" strike="noStrike">
                <a:solidFill>
                  <a:srgbClr val="000000"/>
                </a:solidFill>
                <a:latin typeface="Arial"/>
                <a:ea typeface="Arial"/>
              </a:rPr>
              <a:t> The simplest method is to draw a straight line.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Deviation:</a:t>
            </a:r>
            <a:r>
              <a:rPr b="0" lang="en-NZ" sz="1100" spc="-1" strike="noStrike">
                <a:solidFill>
                  <a:srgbClr val="000000"/>
                </a:solidFill>
                <a:latin typeface="Arial"/>
                <a:ea typeface="Arial"/>
              </a:rPr>
              <a:t> If the time gap would require the asset to travel at an impossible speed, it means they took a detour, suggesting a loitering event, a stop, or an illicit rendezvous.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Altitude Profile:</a:t>
            </a:r>
            <a:r>
              <a:rPr b="0" lang="en-NZ" sz="1100" spc="-1" strike="noStrike">
                <a:solidFill>
                  <a:srgbClr val="000000"/>
                </a:solidFill>
                <a:latin typeface="Arial"/>
                <a:ea typeface="Arial"/>
              </a:rPr>
              <a:t> For aircraft, a sudden, controlled descent just before the LOS indicates a potential landing at an undeclared location.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4" name="PlaceHolder 2"/>
          <p:cNvSpPr>
            <a:spLocks noGrp="1"/>
          </p:cNvSpPr>
          <p:nvPr>
            <p:ph type="sldImg"/>
          </p:nvPr>
        </p:nvSpPr>
        <p:spPr>
          <a:xfrm>
            <a:off x="380880" y="685800"/>
            <a:ext cx="6094800" cy="3427920"/>
          </a:xfrm>
          <a:prstGeom prst="rect">
            <a:avLst/>
          </a:prstGeom>
        </p:spPr>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Introduce the modern analytical fusion model for maritime targets.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a:t>
            </a:r>
            <a:r>
              <a:rPr b="1" lang="en-NZ" sz="1100" spc="-1" strike="noStrike">
                <a:solidFill>
                  <a:srgbClr val="000000"/>
                </a:solidFill>
                <a:latin typeface="Arial"/>
                <a:ea typeface="Arial"/>
              </a:rPr>
              <a:t>SkyLight Paradigm</a:t>
            </a:r>
            <a:r>
              <a:rPr b="0" lang="en-NZ" sz="1100" spc="-1" strike="noStrike">
                <a:solidFill>
                  <a:srgbClr val="000000"/>
                </a:solidFill>
                <a:latin typeface="Arial"/>
                <a:ea typeface="Arial"/>
              </a:rPr>
              <a:t> (used by major data providers) formalizes the detection of dark ships.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Algorithm:</a:t>
            </a:r>
            <a:r>
              <a:rPr b="0" lang="en-NZ" sz="1100" spc="-1" strike="noStrike">
                <a:solidFill>
                  <a:srgbClr val="000000"/>
                </a:solidFill>
                <a:latin typeface="Arial"/>
                <a:ea typeface="Arial"/>
              </a:rPr>
              <a:t> It works by correlating the positive and negative spaces: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Ingest the </a:t>
            </a:r>
            <a:r>
              <a:rPr b="1" lang="en-NZ" sz="1100" spc="-1" strike="noStrike">
                <a:solidFill>
                  <a:srgbClr val="000000"/>
                </a:solidFill>
                <a:latin typeface="Arial"/>
                <a:ea typeface="Arial"/>
              </a:rPr>
              <a:t>Active</a:t>
            </a:r>
            <a:r>
              <a:rPr b="0" lang="en-NZ" sz="1100" spc="-1" strike="noStrike">
                <a:solidFill>
                  <a:srgbClr val="000000"/>
                </a:solidFill>
                <a:latin typeface="Arial"/>
                <a:ea typeface="Arial"/>
              </a:rPr>
              <a:t> Satellite Radar (SAR) feed, which sees all ships.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Overlay the </a:t>
            </a:r>
            <a:r>
              <a:rPr b="1" lang="en-NZ" sz="1100" spc="-1" strike="noStrike">
                <a:solidFill>
                  <a:srgbClr val="000000"/>
                </a:solidFill>
                <a:latin typeface="Arial"/>
                <a:ea typeface="Arial"/>
              </a:rPr>
              <a:t>Cooperative</a:t>
            </a:r>
            <a:r>
              <a:rPr b="0" lang="en-NZ" sz="1100" spc="-1" strike="noStrike">
                <a:solidFill>
                  <a:srgbClr val="000000"/>
                </a:solidFill>
                <a:latin typeface="Arial"/>
                <a:ea typeface="Arial"/>
              </a:rPr>
              <a:t> AIS data, which sees only declared ships.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a:t>
            </a:r>
            <a:r>
              <a:rPr b="1" lang="en-NZ" sz="1100" spc="-1" strike="noStrike">
                <a:solidFill>
                  <a:srgbClr val="000000"/>
                </a:solidFill>
                <a:latin typeface="Arial"/>
                <a:ea typeface="Arial"/>
              </a:rPr>
              <a:t>Mismatch</a:t>
            </a:r>
            <a:r>
              <a:rPr b="0" lang="en-NZ" sz="1100" spc="-1" strike="noStrike">
                <a:solidFill>
                  <a:srgbClr val="000000"/>
                </a:solidFill>
                <a:latin typeface="Arial"/>
                <a:ea typeface="Arial"/>
              </a:rPr>
              <a:t> (SAR hit but no AIS signal) is automatically flagged as a high-priority "Dark Target" for further investigation via other means (e.g., optical imagery).</a:t>
            </a:r>
            <a:endParaRPr b="0" lang="en-NZ" sz="1100" spc="-1" strike="noStrike">
              <a:latin typeface="Arial"/>
            </a:endParaRPr>
          </a:p>
        </p:txBody>
      </p:sp>
      <p:sp>
        <p:nvSpPr>
          <p:cNvPr id="886" name="PlaceHolder 2"/>
          <p:cNvSpPr>
            <a:spLocks noGrp="1"/>
          </p:cNvSpPr>
          <p:nvPr>
            <p:ph type="sldImg"/>
          </p:nvPr>
        </p:nvSpPr>
        <p:spPr>
          <a:xfrm>
            <a:off x="1143360" y="685800"/>
            <a:ext cx="4571280" cy="3427920"/>
          </a:xfrm>
          <a:prstGeom prst="rect">
            <a:avLst/>
          </a:prstGeom>
        </p:spPr>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Reiterate the importance of long-term data for anomaly detection.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The key to finding a dark target is to first establish what is "normal" across both domains.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Establishing Baseline:</a:t>
            </a:r>
            <a:r>
              <a:rPr b="0" lang="en-NZ" sz="1100" spc="-1" strike="noStrike">
                <a:solidFill>
                  <a:srgbClr val="000000"/>
                </a:solidFill>
                <a:latin typeface="Arial"/>
                <a:ea typeface="Arial"/>
              </a:rPr>
              <a:t> Defining the normal operating parameters (speed, course, loitering areas) for a specific airframe or vessel type.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ML Detection:</a:t>
            </a:r>
            <a:r>
              <a:rPr b="0" lang="en-NZ" sz="1100" spc="-1" strike="noStrike">
                <a:solidFill>
                  <a:srgbClr val="000000"/>
                </a:solidFill>
                <a:latin typeface="Arial"/>
                <a:ea typeface="Arial"/>
              </a:rPr>
              <a:t> Machine Learning algorithms are employed to constantly monitor the live feed for deviations from this established pattern of life—a ship loitering when it normally transits, or a pilot changing altitude when they should be at a fixed flight level.</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888" name="PlaceHolder 2"/>
          <p:cNvSpPr>
            <a:spLocks noGrp="1"/>
          </p:cNvSpPr>
          <p:nvPr>
            <p:ph type="sldImg"/>
          </p:nvPr>
        </p:nvSpPr>
        <p:spPr>
          <a:xfrm>
            <a:off x="1143360" y="685800"/>
            <a:ext cx="4571280" cy="3427920"/>
          </a:xfrm>
          <a:prstGeom prst="rect">
            <a:avLst/>
          </a:prstGeom>
        </p:spPr>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Conclude the presentation by summarizing the journey from radar to modern fusion.</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Radar Era:</a:t>
            </a:r>
            <a:r>
              <a:rPr b="0" lang="en-NZ" sz="1100" spc="-1" strike="noStrike">
                <a:solidFill>
                  <a:srgbClr val="000000"/>
                </a:solidFill>
                <a:latin typeface="Arial"/>
                <a:ea typeface="Arial"/>
              </a:rPr>
              <a:t> The origin of surveillance based purely on physics and echo. The original safety net.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Digital Era:</a:t>
            </a:r>
            <a:r>
              <a:rPr b="0" lang="en-NZ" sz="1100" spc="-1" strike="noStrike">
                <a:solidFill>
                  <a:srgbClr val="000000"/>
                </a:solidFill>
                <a:latin typeface="Arial"/>
                <a:ea typeface="Arial"/>
              </a:rPr>
              <a:t> ADS-B and AIS provided high precision and global coverage but introduced major security vulnerabilities (spoofing, OSINT).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Dark Targets:</a:t>
            </a:r>
            <a:r>
              <a:rPr b="0" lang="en-NZ" sz="1100" spc="-1" strike="noStrike">
                <a:solidFill>
                  <a:srgbClr val="000000"/>
                </a:solidFill>
                <a:latin typeface="Arial"/>
                <a:ea typeface="Arial"/>
              </a:rPr>
              <a:t> This is the current frontier. Non-cooperative targets require a multi-faceted approach.</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Future:</a:t>
            </a:r>
            <a:r>
              <a:rPr b="0" lang="en-NZ" sz="1100" spc="-1" strike="noStrike">
                <a:solidFill>
                  <a:srgbClr val="000000"/>
                </a:solidFill>
                <a:latin typeface="Arial"/>
                <a:ea typeface="Arial"/>
              </a:rPr>
              <a:t> Success lies in the AI-driven correlation of all available sensors—cooperative broadcasts, passive RF intelligence, and active space-based radar—to create a unified, robust operating picture.</a:t>
            </a:r>
            <a:endParaRPr b="0" lang="en-NZ" sz="1100" spc="-1" strike="noStrike">
              <a:latin typeface="Arial"/>
            </a:endParaRPr>
          </a:p>
        </p:txBody>
      </p:sp>
      <p:sp>
        <p:nvSpPr>
          <p:cNvPr id="890" name="PlaceHolder 2"/>
          <p:cNvSpPr>
            <a:spLocks noGrp="1"/>
          </p:cNvSpPr>
          <p:nvPr>
            <p:ph type="sldImg"/>
          </p:nvPr>
        </p:nvSpPr>
        <p:spPr>
          <a:xfrm>
            <a:off x="1143360" y="685800"/>
            <a:ext cx="4571280" cy="342792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Early operators didn't have the nice circular Plan Position Indicators (PPIs) we see today. They used the </a:t>
            </a:r>
            <a:r>
              <a:rPr b="1" lang="en-NZ" sz="1100" spc="-1" strike="noStrike">
                <a:solidFill>
                  <a:srgbClr val="000000"/>
                </a:solidFill>
                <a:latin typeface="Arial"/>
                <a:ea typeface="Arial"/>
              </a:rPr>
              <a:t>A-Scope</a:t>
            </a:r>
            <a:r>
              <a:rPr b="0" lang="en-NZ" sz="1100" spc="-1" strike="noStrike">
                <a:solidFill>
                  <a:srgbClr val="000000"/>
                </a:solidFill>
                <a:latin typeface="Arial"/>
                <a:ea typeface="Arial"/>
              </a:rPr>
              <a:t> , which was a simple Cathode Ray Tube (CRT).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Pulse &amp; Blip:</a:t>
            </a:r>
            <a:r>
              <a:rPr b="0" lang="en-NZ" sz="1100" spc="-1" strike="noStrike">
                <a:solidFill>
                  <a:srgbClr val="000000"/>
                </a:solidFill>
                <a:latin typeface="Arial"/>
                <a:ea typeface="Arial"/>
              </a:rPr>
              <a:t> The initial pulse created a spike on the left of the screen. Any reflected energy (an echo or "blip") appeared further to the right.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Range Calculation:</a:t>
            </a:r>
            <a:r>
              <a:rPr b="0" lang="en-NZ" sz="1100" spc="-1" strike="noStrike">
                <a:solidFill>
                  <a:srgbClr val="000000"/>
                </a:solidFill>
                <a:latin typeface="Arial"/>
                <a:ea typeface="Arial"/>
              </a:rPr>
              <a:t> The distance to the target was calculated by measuring the time delay between the initial transmission and the received echo, using the fundamental formula: Distance = (Time × Speed of Light) / 2.</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794" name="PlaceHolder 2"/>
          <p:cNvSpPr>
            <a:spLocks noGrp="1"/>
          </p:cNvSpPr>
          <p:nvPr>
            <p:ph type="sldImg"/>
          </p:nvPr>
        </p:nvSpPr>
        <p:spPr>
          <a:xfrm>
            <a:off x="1143360" y="685800"/>
            <a:ext cx="4571280" cy="342792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796" name="PlaceHolder 2"/>
          <p:cNvSpPr>
            <a:spLocks noGrp="1"/>
          </p:cNvSpPr>
          <p:nvPr>
            <p:ph type="sldImg"/>
          </p:nvPr>
        </p:nvSpPr>
        <p:spPr>
          <a:xfrm>
            <a:off x="380880" y="685800"/>
            <a:ext cx="6094080" cy="342864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three layers of modern air surveillance.</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Today, Air Traffic Management relies on three concurrent systems: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Primary Surveillance Radar (PSR):</a:t>
            </a:r>
            <a:r>
              <a:rPr b="0" lang="en-NZ" sz="1100" spc="-1" strike="noStrike">
                <a:solidFill>
                  <a:srgbClr val="000000"/>
                </a:solidFill>
                <a:latin typeface="Arial"/>
                <a:ea typeface="Arial"/>
              </a:rPr>
              <a:t> The original "skin paint." It's the ultimate non-cooperative </a:t>
            </a:r>
            <a:r>
              <a:rPr b="1" lang="en-NZ" sz="1100" spc="-1" strike="noStrike">
                <a:solidFill>
                  <a:srgbClr val="000000"/>
                </a:solidFill>
                <a:latin typeface="Arial"/>
                <a:ea typeface="Arial"/>
              </a:rPr>
              <a:t>safety net</a:t>
            </a:r>
            <a:r>
              <a:rPr b="0" lang="en-NZ" sz="1100" spc="-1" strike="noStrike">
                <a:solidFill>
                  <a:srgbClr val="000000"/>
                </a:solidFill>
                <a:latin typeface="Arial"/>
                <a:ea typeface="Arial"/>
              </a:rPr>
              <a:t>—if all else fails, PSR will still see the physical object.</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Secondary Surveillance Radar (SSR):</a:t>
            </a:r>
            <a:r>
              <a:rPr b="0" lang="en-NZ" sz="1100" spc="-1" strike="noStrike">
                <a:solidFill>
                  <a:srgbClr val="000000"/>
                </a:solidFill>
                <a:latin typeface="Arial"/>
                <a:ea typeface="Arial"/>
              </a:rPr>
              <a:t> The evolution of IFF. It is cooperative; the interrogator (ground radar) sends a 1030MHz signal, and the transponder replies at 1090MHz with a coded response.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ADS-B (Automatic Dependent Surveillance–Broadcast):</a:t>
            </a:r>
            <a:r>
              <a:rPr b="0" lang="en-NZ" sz="1100" spc="-1" strike="noStrike">
                <a:solidFill>
                  <a:srgbClr val="000000"/>
                </a:solidFill>
                <a:latin typeface="Arial"/>
                <a:ea typeface="Arial"/>
              </a:rPr>
              <a:t> The newest layer. The aircraft calculates its own position via GPS and </a:t>
            </a:r>
            <a:r>
              <a:rPr b="1" lang="en-NZ" sz="1100" spc="-1" strike="noStrike">
                <a:solidFill>
                  <a:srgbClr val="000000"/>
                </a:solidFill>
                <a:latin typeface="Arial"/>
                <a:ea typeface="Arial"/>
              </a:rPr>
              <a:t>automatically broadcasts</a:t>
            </a:r>
            <a:r>
              <a:rPr b="0" lang="en-NZ" sz="1100" spc="-1" strike="noStrike">
                <a:solidFill>
                  <a:srgbClr val="000000"/>
                </a:solidFill>
                <a:latin typeface="Arial"/>
                <a:ea typeface="Arial"/>
              </a:rPr>
              <a:t> it multiple times per second, removing the need for radar interrogation.</a:t>
            </a:r>
            <a:endParaRPr b="0" lang="en-NZ" sz="1100" spc="-1" strike="noStrike">
              <a:latin typeface="Arial"/>
            </a:endParaRPr>
          </a:p>
          <a:p>
            <a:pPr>
              <a:lnSpc>
                <a:spcPct val="100000"/>
              </a:lnSpc>
              <a:tabLst>
                <a:tab algn="l" pos="0"/>
              </a:tabLst>
            </a:pPr>
            <a:endParaRPr b="0" lang="en-NZ" sz="1100" spc="-1" strike="noStrike">
              <a:latin typeface="Arial"/>
            </a:endParaRPr>
          </a:p>
        </p:txBody>
      </p:sp>
      <p:sp>
        <p:nvSpPr>
          <p:cNvPr id="798" name="PlaceHolder 2"/>
          <p:cNvSpPr>
            <a:spLocks noGrp="1"/>
          </p:cNvSpPr>
          <p:nvPr>
            <p:ph type="sldImg"/>
          </p:nvPr>
        </p:nvSpPr>
        <p:spPr>
          <a:xfrm>
            <a:off x="380880" y="685800"/>
            <a:ext cx="6094080" cy="342864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685800" y="4343400"/>
            <a:ext cx="5485320" cy="4113720"/>
          </a:xfrm>
          <a:prstGeom prst="rect">
            <a:avLst/>
          </a:prstGeom>
        </p:spPr>
        <p:txBody>
          <a:bodyPr lIns="0" rIns="0" tIns="91440" bIns="91440">
            <a:noAutofit/>
          </a:bodyPr>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Goal: Define the problem that necessitated cooperative surveillance systems.</a:t>
            </a:r>
            <a:endParaRPr b="0" lang="en-NZ" sz="1100" spc="-1" strike="noStrike">
              <a:latin typeface="Arial"/>
            </a:endParaRPr>
          </a:p>
          <a:p>
            <a:pPr marL="457200" indent="-297360">
              <a:lnSpc>
                <a:spcPct val="100000"/>
              </a:lnSpc>
              <a:buClr>
                <a:srgbClr val="000000"/>
              </a:buClr>
              <a:buFont typeface="Wingdings" charset="2"/>
              <a:buChar char=""/>
            </a:pPr>
            <a:r>
              <a:rPr b="0" lang="en-NZ" sz="1100" spc="-1" strike="noStrike">
                <a:solidFill>
                  <a:srgbClr val="000000"/>
                </a:solidFill>
                <a:latin typeface="Arial"/>
                <a:ea typeface="Arial"/>
              </a:rPr>
              <a:t>Notes: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Crisis:</a:t>
            </a:r>
            <a:r>
              <a:rPr b="0" lang="en-NZ" sz="1100" spc="-1" strike="noStrike">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Solution: IFF:</a:t>
            </a:r>
            <a:r>
              <a:rPr b="0" lang="en-NZ" sz="1100" spc="-1" strike="noStrike">
                <a:solidFill>
                  <a:srgbClr val="000000"/>
                </a:solidFill>
                <a:latin typeface="Arial"/>
                <a:ea typeface="Arial"/>
              </a:rPr>
              <a:t> This led to the development of IFF (Identification Friend or Foe)</a:t>
            </a:r>
            <a:endParaRPr b="0" lang="en-NZ" sz="1100" spc="-1" strike="noStrike">
              <a:latin typeface="Arial"/>
            </a:endParaRPr>
          </a:p>
          <a:p>
            <a:pPr marL="457200" indent="-297360">
              <a:lnSpc>
                <a:spcPct val="100000"/>
              </a:lnSpc>
              <a:buClr>
                <a:srgbClr val="000000"/>
              </a:buClr>
              <a:buFont typeface="Wingdings" charset="2"/>
              <a:buChar char=""/>
            </a:pPr>
            <a:r>
              <a:rPr b="1" lang="en-NZ" sz="1100" spc="-1" strike="noStrike">
                <a:solidFill>
                  <a:srgbClr val="000000"/>
                </a:solidFill>
                <a:latin typeface="Arial"/>
                <a:ea typeface="Arial"/>
              </a:rPr>
              <a:t>The Transponder:</a:t>
            </a:r>
            <a:r>
              <a:rPr b="0" lang="en-NZ" sz="1100" spc="-1" strike="noStrike">
                <a:solidFill>
                  <a:srgbClr val="000000"/>
                </a:solidFill>
                <a:latin typeface="Arial"/>
                <a:ea typeface="Arial"/>
              </a:rPr>
              <a:t> This portmanteau device is the core of modern cooperative systems. It receives the radar interrogation pulse and transmits a unique coded response.</a:t>
            </a:r>
            <a:endParaRPr b="0" lang="en-NZ" sz="1100" spc="-1" strike="noStrike">
              <a:latin typeface="Arial"/>
            </a:endParaRPr>
          </a:p>
        </p:txBody>
      </p:sp>
      <p:sp>
        <p:nvSpPr>
          <p:cNvPr id="800" name="PlaceHolder 2"/>
          <p:cNvSpPr>
            <a:spLocks noGrp="1"/>
          </p:cNvSpPr>
          <p:nvPr>
            <p:ph type="sldImg"/>
          </p:nvPr>
        </p:nvSpPr>
        <p:spPr>
          <a:xfrm>
            <a:off x="380880" y="685800"/>
            <a:ext cx="6094800" cy="342792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Z"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1.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slideLayout" Target="../slideLayouts/slideLayout1.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slideLayout" Target="../slideLayouts/slideLayout1.xml"/><Relationship Id="rId11"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slideLayout" Target="../slideLayouts/slideLayout1.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slideLayout" Target="../slideLayouts/slideLayout1.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slideLayout" Target="../slideLayouts/slideLayout1.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slideLayout" Target="../slideLayouts/slideLayout1.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slideLayout" Target="../slideLayouts/slideLayout1.xml"/><Relationship Id="rId7"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 Id="rId11" Type="http://schemas.openxmlformats.org/officeDocument/2006/relationships/image" Target="../media/image117.png"/><Relationship Id="rId12" Type="http://schemas.openxmlformats.org/officeDocument/2006/relationships/slideLayout" Target="../slideLayouts/slideLayout1.xml"/><Relationship Id="rId1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slideLayout" Target="../slideLayouts/slideLayout1.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1.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jpeg"/><Relationship Id="rId5" Type="http://schemas.openxmlformats.org/officeDocument/2006/relationships/slideLayout" Target="../slideLayouts/slideLayout1.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1.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slideLayout" Target="../slideLayouts/slideLayout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slideLayout" Target="../slideLayouts/slideLayout1.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slideLayout" Target="../slideLayouts/slideLayout1.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slideLayout" Target="../slideLayouts/slideLayout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slideLayout" Target="../slideLayouts/slideLayout1.xml"/><Relationship Id="rId8"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slideLayout" Target="../slideLayouts/slideLayout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slideLayout" Target="../slideLayouts/slideLayout1.xml"/><Relationship Id="rId6"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slideLayout" Target="../slideLayouts/slideLayout1.xml"/><Relationship Id="rId8"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slideLayout" Target="../slideLayouts/slideLayout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1.xml"/><Relationship Id="rId7"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slideLayout" Target="../slideLayouts/slideLayout1.xml"/><Relationship Id="rId5"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slideLayout" Target="../slideLayouts/slideLayout1.xml"/><Relationship Id="rId8"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slideLayout" Target="../slideLayouts/slideLayout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slideLayout" Target="../slideLayouts/slideLayout1.xml"/><Relationship Id="rId8"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slideLayout" Target="../slideLayouts/slideLayout1.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slideLayout" Target="../slideLayouts/slideLayout1.xml"/><Relationship Id="rId8"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slideLayout" Target="../slideLayouts/slideLayout1.xml"/><Relationship Id="rId6"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slideLayout" Target="../slideLayouts/slideLayout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slideLayout" Target="../slideLayouts/slideLayout1.xml"/><Relationship Id="rId6"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slideLayout" Target="../slideLayouts/slideLayout1.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image" Target="../media/image243.png"/><Relationship Id="rId5" Type="http://schemas.openxmlformats.org/officeDocument/2006/relationships/image" Target="../media/image244.png"/><Relationship Id="rId6" Type="http://schemas.openxmlformats.org/officeDocument/2006/relationships/image" Target="../media/image245.png"/><Relationship Id="rId7" Type="http://schemas.openxmlformats.org/officeDocument/2006/relationships/image" Target="../media/image246.png"/><Relationship Id="rId8" Type="http://schemas.openxmlformats.org/officeDocument/2006/relationships/slideLayout" Target="../slideLayouts/slideLayout1.xml"/><Relationship Id="rId9"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image" Target="../media/image248.png"/><Relationship Id="rId3" Type="http://schemas.openxmlformats.org/officeDocument/2006/relationships/image" Target="../media/image249.png"/><Relationship Id="rId4" Type="http://schemas.openxmlformats.org/officeDocument/2006/relationships/image" Target="../media/image250.png"/><Relationship Id="rId5" Type="http://schemas.openxmlformats.org/officeDocument/2006/relationships/image" Target="../media/image251.png"/><Relationship Id="rId6" Type="http://schemas.openxmlformats.org/officeDocument/2006/relationships/slideLayout" Target="../slideLayouts/slideLayout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image" Target="../media/image256.png"/><Relationship Id="rId6" Type="http://schemas.openxmlformats.org/officeDocument/2006/relationships/slideLayout" Target="../slideLayouts/slideLayout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slideLayout" Target="../slideLayouts/slideLayout1.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slideLayout" Target="../slideLayouts/slideLayout1.xml"/><Relationship Id="rId9" Type="http://schemas.openxmlformats.org/officeDocument/2006/relationships/notesSlide" Target="../notesSlides/notesSlide54.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slideLayout" Target="../slideLayouts/slideLayout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slideLayout" Target="../slideLayouts/slideLayout1.xml"/><Relationship Id="rId1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Google Shape;84;p13" descr="image.png"/>
          <p:cNvPicPr/>
          <p:nvPr/>
        </p:nvPicPr>
        <p:blipFill>
          <a:blip r:embed="rId1"/>
          <a:stretch/>
        </p:blipFill>
        <p:spPr>
          <a:xfrm>
            <a:off x="0" y="0"/>
            <a:ext cx="12191040" cy="6856920"/>
          </a:xfrm>
          <a:prstGeom prst="rect">
            <a:avLst/>
          </a:prstGeom>
          <a:ln w="0">
            <a:noFill/>
          </a:ln>
        </p:spPr>
      </p:pic>
      <p:pic>
        <p:nvPicPr>
          <p:cNvPr id="45" name="Google Shape;85;p13" descr="image.png"/>
          <p:cNvPicPr/>
          <p:nvPr/>
        </p:nvPicPr>
        <p:blipFill>
          <a:blip r:embed="rId2"/>
          <a:stretch/>
        </p:blipFill>
        <p:spPr>
          <a:xfrm>
            <a:off x="9360" y="9360"/>
            <a:ext cx="12171960" cy="265680"/>
          </a:xfrm>
          <a:prstGeom prst="rect">
            <a:avLst/>
          </a:prstGeom>
          <a:ln w="0">
            <a:noFill/>
          </a:ln>
        </p:spPr>
      </p:pic>
      <p:pic>
        <p:nvPicPr>
          <p:cNvPr id="46" name="Google Shape;86;p13" descr="image.png"/>
          <p:cNvPicPr/>
          <p:nvPr/>
        </p:nvPicPr>
        <p:blipFill>
          <a:blip r:embed="rId3"/>
          <a:stretch/>
        </p:blipFill>
        <p:spPr>
          <a:xfrm>
            <a:off x="9360" y="6581880"/>
            <a:ext cx="12171960" cy="265680"/>
          </a:xfrm>
          <a:prstGeom prst="rect">
            <a:avLst/>
          </a:prstGeom>
          <a:ln w="0">
            <a:noFill/>
          </a:ln>
        </p:spPr>
      </p:pic>
      <p:sp>
        <p:nvSpPr>
          <p:cNvPr id="47" name="Google Shape;87;p13"/>
          <p:cNvSpPr/>
          <p:nvPr/>
        </p:nvSpPr>
        <p:spPr>
          <a:xfrm>
            <a:off x="581040" y="3933720"/>
            <a:ext cx="11028960" cy="41112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800" spc="-1" strike="noStrike">
                <a:solidFill>
                  <a:srgbClr val="94a3b8"/>
                </a:solidFill>
                <a:latin typeface="Inter"/>
                <a:ea typeface="Inter"/>
              </a:rPr>
              <a:t>ADS-B, AIS, and the Detection of Dark Targets</a:t>
            </a:r>
            <a:endParaRPr b="0" lang="en-NZ" sz="1800" spc="-1" strike="noStrike">
              <a:latin typeface="Arial"/>
            </a:endParaRPr>
          </a:p>
        </p:txBody>
      </p:sp>
      <p:sp>
        <p:nvSpPr>
          <p:cNvPr id="48" name="Google Shape;88;p13"/>
          <p:cNvSpPr/>
          <p:nvPr/>
        </p:nvSpPr>
        <p:spPr>
          <a:xfrm>
            <a:off x="581040" y="5076720"/>
            <a:ext cx="11028960" cy="159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0" lang="en-US" sz="1050" spc="-1" strike="noStrike">
                <a:solidFill>
                  <a:srgbClr val="475569"/>
                </a:solidFill>
                <a:latin typeface="JetBrains Mono"/>
                <a:ea typeface="JetBrains Mono"/>
              </a:rPr>
              <a:t>Gene Soudlenkov, GNZ, 2025</a:t>
            </a:r>
            <a:endParaRPr b="0" lang="en-NZ" sz="1050" spc="-1" strike="noStrike">
              <a:latin typeface="Arial"/>
            </a:endParaRPr>
          </a:p>
        </p:txBody>
      </p:sp>
      <p:sp>
        <p:nvSpPr>
          <p:cNvPr id="49" name="Google Shape;89;p13"/>
          <p:cNvSpPr/>
          <p:nvPr/>
        </p:nvSpPr>
        <p:spPr>
          <a:xfrm>
            <a:off x="305280" y="1800360"/>
            <a:ext cx="11580480" cy="1821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200" spc="-1" strike="noStrike">
                <a:solidFill>
                  <a:srgbClr val="38bdf8"/>
                </a:solidFill>
                <a:latin typeface="Inter"/>
                <a:ea typeface="Inter"/>
              </a:rPr>
              <a:t>TECHNICAL BRIEFING</a:t>
            </a:r>
            <a:endParaRPr b="0" lang="en-NZ" sz="1200" spc="-1" strike="noStrike">
              <a:latin typeface="Arial"/>
            </a:endParaRPr>
          </a:p>
        </p:txBody>
      </p:sp>
      <p:sp>
        <p:nvSpPr>
          <p:cNvPr id="50" name="Google Shape;90;p13"/>
          <p:cNvSpPr/>
          <p:nvPr/>
        </p:nvSpPr>
        <p:spPr>
          <a:xfrm>
            <a:off x="305280" y="2181240"/>
            <a:ext cx="11580480" cy="146196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4800" spc="-1" strike="noStrike">
                <a:solidFill>
                  <a:srgbClr val="e2e8f0"/>
                </a:solidFill>
                <a:latin typeface="Inter"/>
                <a:ea typeface="Inter"/>
              </a:rPr>
              <a:t>FROM RADAR TO </a:t>
            </a:r>
            <a:br/>
            <a:r>
              <a:rPr b="1" lang="en-US" sz="4800" spc="-1" strike="noStrike">
                <a:solidFill>
                  <a:srgbClr val="e2e8f0"/>
                </a:solidFill>
                <a:latin typeface="Inter"/>
                <a:ea typeface="Inter"/>
              </a:rPr>
              <a:t> MULTI-INT FUSION</a:t>
            </a:r>
            <a:endParaRPr b="0" lang="en-NZ"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Google Shape;182;p19" descr="image.png"/>
          <p:cNvPicPr/>
          <p:nvPr/>
        </p:nvPicPr>
        <p:blipFill>
          <a:blip r:embed="rId1"/>
          <a:stretch/>
        </p:blipFill>
        <p:spPr>
          <a:xfrm>
            <a:off x="0" y="0"/>
            <a:ext cx="12191040" cy="6856920"/>
          </a:xfrm>
          <a:prstGeom prst="rect">
            <a:avLst/>
          </a:prstGeom>
          <a:ln w="0">
            <a:noFill/>
          </a:ln>
        </p:spPr>
      </p:pic>
      <p:pic>
        <p:nvPicPr>
          <p:cNvPr id="146" name="Google Shape;183;p19" descr="image.png"/>
          <p:cNvPicPr/>
          <p:nvPr/>
        </p:nvPicPr>
        <p:blipFill>
          <a:blip r:embed="rId2"/>
          <a:stretch/>
        </p:blipFill>
        <p:spPr>
          <a:xfrm>
            <a:off x="581040" y="2314440"/>
            <a:ext cx="5275800" cy="3323160"/>
          </a:xfrm>
          <a:prstGeom prst="rect">
            <a:avLst/>
          </a:prstGeom>
          <a:ln w="0">
            <a:noFill/>
          </a:ln>
        </p:spPr>
      </p:pic>
      <p:pic>
        <p:nvPicPr>
          <p:cNvPr id="147" name="Google Shape;184;p19" descr="image.png"/>
          <p:cNvPicPr/>
          <p:nvPr/>
        </p:nvPicPr>
        <p:blipFill>
          <a:blip r:embed="rId3"/>
          <a:stretch/>
        </p:blipFill>
        <p:spPr>
          <a:xfrm>
            <a:off x="6334200" y="3767040"/>
            <a:ext cx="5275800" cy="1427760"/>
          </a:xfrm>
          <a:prstGeom prst="rect">
            <a:avLst/>
          </a:prstGeom>
          <a:ln w="0">
            <a:noFill/>
          </a:ln>
        </p:spPr>
      </p:pic>
      <p:pic>
        <p:nvPicPr>
          <p:cNvPr id="148" name="Google Shape;185;p19" descr="image.png"/>
          <p:cNvPicPr/>
          <p:nvPr/>
        </p:nvPicPr>
        <p:blipFill>
          <a:blip r:embed="rId4"/>
          <a:stretch/>
        </p:blipFill>
        <p:spPr>
          <a:xfrm>
            <a:off x="9360" y="9360"/>
            <a:ext cx="12171960" cy="265680"/>
          </a:xfrm>
          <a:prstGeom prst="rect">
            <a:avLst/>
          </a:prstGeom>
          <a:ln w="0">
            <a:noFill/>
          </a:ln>
        </p:spPr>
      </p:pic>
      <p:pic>
        <p:nvPicPr>
          <p:cNvPr id="149" name="Google Shape;186;p19" descr="image.png"/>
          <p:cNvPicPr/>
          <p:nvPr/>
        </p:nvPicPr>
        <p:blipFill>
          <a:blip r:embed="rId5"/>
          <a:stretch/>
        </p:blipFill>
        <p:spPr>
          <a:xfrm>
            <a:off x="9360" y="6581880"/>
            <a:ext cx="12171960" cy="265680"/>
          </a:xfrm>
          <a:prstGeom prst="rect">
            <a:avLst/>
          </a:prstGeom>
          <a:ln w="0">
            <a:noFill/>
          </a:ln>
        </p:spPr>
      </p:pic>
      <p:sp>
        <p:nvSpPr>
          <p:cNvPr id="150" name="Google Shape;187;p19"/>
          <p:cNvSpPr/>
          <p:nvPr/>
        </p:nvSpPr>
        <p:spPr>
          <a:xfrm>
            <a:off x="828720" y="2981160"/>
            <a:ext cx="4780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In WWII, the secret IFF transponder was codenamed </a:t>
            </a:r>
            <a:r>
              <a:rPr b="1" lang="en-US" sz="1350" spc="-1" strike="noStrike">
                <a:solidFill>
                  <a:srgbClr val="cbd5e1"/>
                </a:solidFill>
                <a:latin typeface="Inter"/>
                <a:ea typeface="Inter"/>
              </a:rPr>
              <a:t>"Parrot."</a:t>
            </a:r>
            <a:endParaRPr b="0" lang="en-NZ" sz="1350" spc="-1" strike="noStrike">
              <a:latin typeface="Arial"/>
            </a:endParaRPr>
          </a:p>
        </p:txBody>
      </p:sp>
      <p:sp>
        <p:nvSpPr>
          <p:cNvPr id="151" name="Google Shape;188;p19"/>
          <p:cNvSpPr/>
          <p:nvPr/>
        </p:nvSpPr>
        <p:spPr>
          <a:xfrm>
            <a:off x="6334200" y="3147840"/>
            <a:ext cx="52758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We still use this terminology 80 years later.</a:t>
            </a:r>
            <a:endParaRPr b="0" lang="en-NZ" sz="1350" spc="-1" strike="noStrike">
              <a:latin typeface="Arial"/>
            </a:endParaRPr>
          </a:p>
        </p:txBody>
      </p:sp>
      <p:sp>
        <p:nvSpPr>
          <p:cNvPr id="152" name="Google Shape;189;p19"/>
          <p:cNvSpPr/>
          <p:nvPr/>
        </p:nvSpPr>
        <p:spPr>
          <a:xfrm>
            <a:off x="1066680" y="366696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"Squawk Your Parrot":</a:t>
            </a:r>
            <a:r>
              <a:rPr b="0" lang="en-US" sz="1350" spc="-1" strike="noStrike">
                <a:solidFill>
                  <a:srgbClr val="cbd5e1"/>
                </a:solidFill>
                <a:latin typeface="Inter"/>
                <a:ea typeface="Inter"/>
              </a:rPr>
              <a:t> Command to turn the transponder on.</a:t>
            </a:r>
            <a:endParaRPr b="0" lang="en-NZ" sz="1350" spc="-1" strike="noStrike">
              <a:latin typeface="Arial"/>
            </a:endParaRPr>
          </a:p>
        </p:txBody>
      </p:sp>
      <p:sp>
        <p:nvSpPr>
          <p:cNvPr id="153" name="Google Shape;190;p19"/>
          <p:cNvSpPr/>
          <p:nvPr/>
        </p:nvSpPr>
        <p:spPr>
          <a:xfrm>
            <a:off x="1066680" y="432432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"Strangle Your Parrot":</a:t>
            </a:r>
            <a:r>
              <a:rPr b="0" lang="en-US" sz="1350" spc="-1" strike="noStrike">
                <a:solidFill>
                  <a:srgbClr val="cbd5e1"/>
                </a:solidFill>
                <a:latin typeface="Inter"/>
                <a:ea typeface="Inter"/>
              </a:rPr>
              <a:t> Command to turn it off (EMCON).</a:t>
            </a:r>
            <a:endParaRPr b="0" lang="en-NZ" sz="1350" spc="-1" strike="noStrike">
              <a:latin typeface="Arial"/>
            </a:endParaRPr>
          </a:p>
        </p:txBody>
      </p:sp>
      <p:sp>
        <p:nvSpPr>
          <p:cNvPr id="154" name="Google Shape;191;p19"/>
          <p:cNvSpPr/>
          <p:nvPr/>
        </p:nvSpPr>
        <p:spPr>
          <a:xfrm>
            <a:off x="1066680" y="498168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"Sweet/Sour":</a:t>
            </a:r>
            <a:r>
              <a:rPr b="0" lang="en-US" sz="1350" spc="-1" strike="noStrike">
                <a:solidFill>
                  <a:srgbClr val="cbd5e1"/>
                </a:solidFill>
                <a:latin typeface="Inter"/>
                <a:ea typeface="Inter"/>
              </a:rPr>
              <a:t> Valid/Invalid response.</a:t>
            </a:r>
            <a:endParaRPr b="0" lang="en-NZ" sz="1350" spc="-1" strike="noStrike">
              <a:latin typeface="Arial"/>
            </a:endParaRPr>
          </a:p>
        </p:txBody>
      </p:sp>
      <p:sp>
        <p:nvSpPr>
          <p:cNvPr id="155" name="Google Shape;192;p19"/>
          <p:cNvSpPr/>
          <p:nvPr/>
        </p:nvSpPr>
        <p:spPr>
          <a:xfrm>
            <a:off x="6581880" y="418608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38bdf8"/>
                </a:solidFill>
                <a:latin typeface="JetBrains Mono"/>
                <a:ea typeface="JetBrains Mono"/>
              </a:rPr>
              <a:t>"Delta 452, Squawk 7700"</a:t>
            </a:r>
            <a:endParaRPr b="0" lang="en-NZ" sz="1350" spc="-1" strike="noStrike">
              <a:latin typeface="Arial"/>
            </a:endParaRPr>
          </a:p>
        </p:txBody>
      </p:sp>
      <p:sp>
        <p:nvSpPr>
          <p:cNvPr id="156" name="Google Shape;193;p19"/>
          <p:cNvSpPr/>
          <p:nvPr/>
        </p:nvSpPr>
        <p:spPr>
          <a:xfrm>
            <a:off x="6581880" y="4614840"/>
            <a:ext cx="478044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Means: Set your transponder to the emergency code.</a:t>
            </a:r>
            <a:endParaRPr b="0" lang="en-NZ" sz="1050" spc="-1" strike="noStrike">
              <a:latin typeface="Arial"/>
            </a:endParaRPr>
          </a:p>
        </p:txBody>
      </p:sp>
      <p:sp>
        <p:nvSpPr>
          <p:cNvPr id="157" name="Google Shape;194;p19"/>
          <p:cNvSpPr/>
          <p:nvPr/>
        </p:nvSpPr>
        <p:spPr>
          <a:xfrm>
            <a:off x="828720" y="36669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58" name="Google Shape;195;p19"/>
          <p:cNvSpPr/>
          <p:nvPr/>
        </p:nvSpPr>
        <p:spPr>
          <a:xfrm>
            <a:off x="828720" y="43243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59" name="Google Shape;196;p19"/>
          <p:cNvSpPr/>
          <p:nvPr/>
        </p:nvSpPr>
        <p:spPr>
          <a:xfrm>
            <a:off x="828720" y="49816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60" name="Google Shape;197;p19"/>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 Parrot: "Squawk Your Mode"</a:t>
            </a:r>
            <a:endParaRPr b="0" lang="en-NZ" sz="2700" spc="-1" strike="noStrike">
              <a:latin typeface="Arial"/>
            </a:endParaRPr>
          </a:p>
        </p:txBody>
      </p:sp>
      <p:sp>
        <p:nvSpPr>
          <p:cNvPr id="161" name="Google Shape;198;p19"/>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162" name="Google Shape;199;p19"/>
          <p:cNvSpPr/>
          <p:nvPr/>
        </p:nvSpPr>
        <p:spPr>
          <a:xfrm>
            <a:off x="828720" y="256212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Code Name</a:t>
            </a:r>
            <a:endParaRPr b="0" lang="en-NZ" sz="1500" spc="-1" strike="noStrike">
              <a:latin typeface="Arial"/>
            </a:endParaRPr>
          </a:p>
        </p:txBody>
      </p:sp>
      <p:sp>
        <p:nvSpPr>
          <p:cNvPr id="163" name="Google Shape;200;p19"/>
          <p:cNvSpPr/>
          <p:nvPr/>
        </p:nvSpPr>
        <p:spPr>
          <a:xfrm>
            <a:off x="6334200" y="275760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Legacy Today</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Google Shape;205;p20" descr="image.png"/>
          <p:cNvPicPr/>
          <p:nvPr/>
        </p:nvPicPr>
        <p:blipFill>
          <a:blip r:embed="rId1"/>
          <a:stretch/>
        </p:blipFill>
        <p:spPr>
          <a:xfrm>
            <a:off x="0" y="0"/>
            <a:ext cx="12191040" cy="6856920"/>
          </a:xfrm>
          <a:prstGeom prst="rect">
            <a:avLst/>
          </a:prstGeom>
          <a:ln w="0">
            <a:noFill/>
          </a:ln>
        </p:spPr>
      </p:pic>
      <p:pic>
        <p:nvPicPr>
          <p:cNvPr id="165" name="Google Shape;206;p20" descr="image.png"/>
          <p:cNvPicPr/>
          <p:nvPr/>
        </p:nvPicPr>
        <p:blipFill>
          <a:blip r:embed="rId2"/>
          <a:stretch/>
        </p:blipFill>
        <p:spPr>
          <a:xfrm>
            <a:off x="581040" y="1833480"/>
            <a:ext cx="5275800" cy="4285080"/>
          </a:xfrm>
          <a:prstGeom prst="rect">
            <a:avLst/>
          </a:prstGeom>
          <a:ln w="0">
            <a:noFill/>
          </a:ln>
        </p:spPr>
      </p:pic>
      <p:pic>
        <p:nvPicPr>
          <p:cNvPr id="166" name="Google Shape;207;p20" descr="image.png"/>
          <p:cNvPicPr/>
          <p:nvPr/>
        </p:nvPicPr>
        <p:blipFill>
          <a:blip r:embed="rId3"/>
          <a:stretch/>
        </p:blipFill>
        <p:spPr>
          <a:xfrm>
            <a:off x="9360" y="9360"/>
            <a:ext cx="12171960" cy="265680"/>
          </a:xfrm>
          <a:prstGeom prst="rect">
            <a:avLst/>
          </a:prstGeom>
          <a:ln w="0">
            <a:noFill/>
          </a:ln>
        </p:spPr>
      </p:pic>
      <p:pic>
        <p:nvPicPr>
          <p:cNvPr id="167" name="Google Shape;208;p20" descr="image.png"/>
          <p:cNvPicPr/>
          <p:nvPr/>
        </p:nvPicPr>
        <p:blipFill>
          <a:blip r:embed="rId4"/>
          <a:stretch/>
        </p:blipFill>
        <p:spPr>
          <a:xfrm>
            <a:off x="9360" y="6581880"/>
            <a:ext cx="12171960" cy="265680"/>
          </a:xfrm>
          <a:prstGeom prst="rect">
            <a:avLst/>
          </a:prstGeom>
          <a:ln w="0">
            <a:noFill/>
          </a:ln>
        </p:spPr>
      </p:pic>
      <p:pic>
        <p:nvPicPr>
          <p:cNvPr id="168" name="Google Shape;209;p20" descr="image.png"/>
          <p:cNvPicPr/>
          <p:nvPr/>
        </p:nvPicPr>
        <p:blipFill>
          <a:blip r:embed="rId5"/>
          <a:stretch/>
        </p:blipFill>
        <p:spPr>
          <a:xfrm>
            <a:off x="590400" y="1843200"/>
            <a:ext cx="5256720" cy="4266000"/>
          </a:xfrm>
          <a:prstGeom prst="rect">
            <a:avLst/>
          </a:prstGeom>
          <a:ln w="0">
            <a:noFill/>
          </a:ln>
        </p:spPr>
      </p:pic>
      <p:sp>
        <p:nvSpPr>
          <p:cNvPr id="169" name="Google Shape;210;p20"/>
          <p:cNvSpPr/>
          <p:nvPr/>
        </p:nvSpPr>
        <p:spPr>
          <a:xfrm>
            <a:off x="6572160" y="2676600"/>
            <a:ext cx="503748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170" name="Google Shape;211;p20"/>
          <p:cNvSpPr/>
          <p:nvPr/>
        </p:nvSpPr>
        <p:spPr>
          <a:xfrm>
            <a:off x="6572160" y="3591000"/>
            <a:ext cx="503748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Secondary Surveillance Radar (SSR)</a:t>
            </a:r>
            <a:br/>
            <a:r>
              <a:rPr b="0" i="1" lang="en-US" sz="1350" spc="-1" strike="noStrike">
                <a:solidFill>
                  <a:srgbClr val="cbd5e1"/>
                </a:solidFill>
                <a:latin typeface="Inter"/>
                <a:ea typeface="Inter"/>
              </a:rPr>
              <a:t>Cooperative.</a:t>
            </a:r>
            <a:r>
              <a:rPr b="0" lang="en-US" sz="1350" spc="-1" strike="noStrike">
                <a:solidFill>
                  <a:srgbClr val="cbd5e1"/>
                </a:solidFill>
                <a:latin typeface="Inter"/>
                <a:ea typeface="Inter"/>
              </a:rPr>
              <a:t> The evolution of IFF. Interrogator sends 1030MHz, Transponder replies 1090MHz.</a:t>
            </a:r>
            <a:endParaRPr b="0" lang="en-NZ" sz="1350" spc="-1" strike="noStrike">
              <a:latin typeface="Arial"/>
            </a:endParaRPr>
          </a:p>
        </p:txBody>
      </p:sp>
      <p:sp>
        <p:nvSpPr>
          <p:cNvPr id="171" name="Google Shape;213;p20"/>
          <p:cNvSpPr/>
          <p:nvPr/>
        </p:nvSpPr>
        <p:spPr>
          <a:xfrm>
            <a:off x="6334200" y="2676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72" name="Google Shape;214;p20"/>
          <p:cNvSpPr/>
          <p:nvPr/>
        </p:nvSpPr>
        <p:spPr>
          <a:xfrm>
            <a:off x="6334200" y="35910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73" name="Google Shape;216;p20"/>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Secondary Surveillance Radar (SSR)</a:t>
            </a:r>
            <a:endParaRPr b="0" lang="en-NZ" sz="2700" spc="-1" strike="noStrike">
              <a:latin typeface="Arial"/>
            </a:endParaRPr>
          </a:p>
        </p:txBody>
      </p:sp>
      <p:sp>
        <p:nvSpPr>
          <p:cNvPr id="174" name="Google Shape;217;p20"/>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Google Shape;182;p19_0" descr="image.png"/>
          <p:cNvPicPr/>
          <p:nvPr/>
        </p:nvPicPr>
        <p:blipFill>
          <a:blip r:embed="rId1"/>
          <a:stretch/>
        </p:blipFill>
        <p:spPr>
          <a:xfrm>
            <a:off x="360" y="-275760"/>
            <a:ext cx="12191040" cy="6856920"/>
          </a:xfrm>
          <a:prstGeom prst="rect">
            <a:avLst/>
          </a:prstGeom>
          <a:ln w="0">
            <a:noFill/>
          </a:ln>
        </p:spPr>
      </p:pic>
      <p:pic>
        <p:nvPicPr>
          <p:cNvPr id="176" name="Google Shape;185;p19_1" descr="image.png"/>
          <p:cNvPicPr/>
          <p:nvPr/>
        </p:nvPicPr>
        <p:blipFill>
          <a:blip r:embed="rId2"/>
          <a:stretch/>
        </p:blipFill>
        <p:spPr>
          <a:xfrm>
            <a:off x="9360" y="9360"/>
            <a:ext cx="12171960" cy="265680"/>
          </a:xfrm>
          <a:prstGeom prst="rect">
            <a:avLst/>
          </a:prstGeom>
          <a:ln w="0">
            <a:noFill/>
          </a:ln>
        </p:spPr>
      </p:pic>
      <p:pic>
        <p:nvPicPr>
          <p:cNvPr id="177" name="Google Shape;186;p19_1" descr="image.png"/>
          <p:cNvPicPr/>
          <p:nvPr/>
        </p:nvPicPr>
        <p:blipFill>
          <a:blip r:embed="rId3"/>
          <a:stretch/>
        </p:blipFill>
        <p:spPr>
          <a:xfrm>
            <a:off x="9360" y="6581880"/>
            <a:ext cx="12171960" cy="265680"/>
          </a:xfrm>
          <a:prstGeom prst="rect">
            <a:avLst/>
          </a:prstGeom>
          <a:ln w="0">
            <a:noFill/>
          </a:ln>
        </p:spPr>
      </p:pic>
      <p:sp>
        <p:nvSpPr>
          <p:cNvPr id="178" name="Google Shape;197;p19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Transponders – parrots squawking</a:t>
            </a:r>
            <a:endParaRPr b="0" lang="en-NZ" sz="2700" spc="-1" strike="noStrike">
              <a:latin typeface="Arial"/>
            </a:endParaRPr>
          </a:p>
        </p:txBody>
      </p:sp>
      <p:sp>
        <p:nvSpPr>
          <p:cNvPr id="179" name="Google Shape;198;p19_1"/>
          <p:cNvSpPr/>
          <p:nvPr/>
        </p:nvSpPr>
        <p:spPr>
          <a:xfrm>
            <a:off x="581040" y="1276200"/>
            <a:ext cx="11028960" cy="18000"/>
          </a:xfrm>
          <a:prstGeom prst="rect">
            <a:avLst/>
          </a:prstGeom>
          <a:solidFill>
            <a:srgbClr val="1e293b"/>
          </a:solidFill>
          <a:ln w="0">
            <a:noFill/>
          </a:ln>
        </p:spPr>
        <p:style>
          <a:lnRef idx="0"/>
          <a:fillRef idx="0"/>
          <a:effectRef idx="0"/>
          <a:fontRef idx="minor"/>
        </p:style>
      </p:sp>
      <p:pic>
        <p:nvPicPr>
          <p:cNvPr id="180" name="Picture 171" descr=""/>
          <p:cNvPicPr/>
          <p:nvPr/>
        </p:nvPicPr>
        <p:blipFill>
          <a:blip r:embed="rId4"/>
          <a:stretch/>
        </p:blipFill>
        <p:spPr>
          <a:xfrm>
            <a:off x="1080000" y="1620000"/>
            <a:ext cx="3574080" cy="951480"/>
          </a:xfrm>
          <a:prstGeom prst="rect">
            <a:avLst/>
          </a:prstGeom>
          <a:ln w="0">
            <a:noFill/>
          </a:ln>
        </p:spPr>
      </p:pic>
      <p:pic>
        <p:nvPicPr>
          <p:cNvPr id="181" name="Picture 172" descr=""/>
          <p:cNvPicPr/>
          <p:nvPr/>
        </p:nvPicPr>
        <p:blipFill>
          <a:blip r:embed="rId5"/>
          <a:stretch/>
        </p:blipFill>
        <p:spPr>
          <a:xfrm>
            <a:off x="720000" y="3315240"/>
            <a:ext cx="1586520" cy="1904040"/>
          </a:xfrm>
          <a:prstGeom prst="rect">
            <a:avLst/>
          </a:prstGeom>
          <a:ln w="0">
            <a:noFill/>
          </a:ln>
        </p:spPr>
      </p:pic>
      <p:pic>
        <p:nvPicPr>
          <p:cNvPr id="182" name="Picture 173" descr=""/>
          <p:cNvPicPr/>
          <p:nvPr/>
        </p:nvPicPr>
        <p:blipFill>
          <a:blip r:embed="rId6"/>
          <a:stretch/>
        </p:blipFill>
        <p:spPr>
          <a:xfrm>
            <a:off x="2500200" y="3328200"/>
            <a:ext cx="2539080" cy="1891080"/>
          </a:xfrm>
          <a:prstGeom prst="rect">
            <a:avLst/>
          </a:prstGeom>
          <a:ln w="0">
            <a:noFill/>
          </a:ln>
        </p:spPr>
      </p:pic>
      <p:sp>
        <p:nvSpPr>
          <p:cNvPr id="183" name="Rectangle 174"/>
          <p:cNvSpPr/>
          <p:nvPr/>
        </p:nvSpPr>
        <p:spPr>
          <a:xfrm>
            <a:off x="6249600" y="1828440"/>
            <a:ext cx="4909680" cy="330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350" spc="-1" strike="noStrike">
                <a:solidFill>
                  <a:srgbClr val="cbd5e1"/>
                </a:solidFill>
                <a:latin typeface="Inter"/>
                <a:ea typeface="Inter"/>
              </a:rPr>
              <a:t>Three distinct modes:</a:t>
            </a:r>
            <a:endParaRPr b="0" lang="en-NZ" sz="1350" spc="-1" strike="noStrike">
              <a:latin typeface="Arial"/>
            </a:endParaRPr>
          </a:p>
        </p:txBody>
      </p:sp>
      <p:sp>
        <p:nvSpPr>
          <p:cNvPr id="184" name="Google Shape;229;p21_0"/>
          <p:cNvSpPr/>
          <p:nvPr/>
        </p:nvSpPr>
        <p:spPr>
          <a:xfrm>
            <a:off x="6301800" y="23922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A (Alpha):</a:t>
            </a:r>
            <a:r>
              <a:rPr b="0" lang="en-US" sz="1350" spc="-1" strike="noStrike">
                <a:solidFill>
                  <a:srgbClr val="cbd5e1"/>
                </a:solidFill>
                <a:latin typeface="Inter"/>
                <a:ea typeface="Inter"/>
              </a:rPr>
              <a:t> Transmit squawk only</a:t>
            </a:r>
            <a:endParaRPr b="0" lang="en-NZ" sz="1350" spc="-1" strike="noStrike">
              <a:latin typeface="Arial"/>
            </a:endParaRPr>
          </a:p>
        </p:txBody>
      </p:sp>
      <p:sp>
        <p:nvSpPr>
          <p:cNvPr id="185" name="Google Shape;232;p21_0"/>
          <p:cNvSpPr/>
          <p:nvPr/>
        </p:nvSpPr>
        <p:spPr>
          <a:xfrm>
            <a:off x="6063840" y="23922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86" name="Google Shape;229;p21_2"/>
          <p:cNvSpPr/>
          <p:nvPr/>
        </p:nvSpPr>
        <p:spPr>
          <a:xfrm>
            <a:off x="6301800" y="28800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C (Charlie):</a:t>
            </a:r>
            <a:r>
              <a:rPr b="0" lang="en-US" sz="1350" spc="-1" strike="noStrike">
                <a:solidFill>
                  <a:srgbClr val="cbd5e1"/>
                </a:solidFill>
                <a:latin typeface="Inter"/>
                <a:ea typeface="Inter"/>
              </a:rPr>
              <a:t>  Transmit squawk and pressure altitude</a:t>
            </a:r>
            <a:endParaRPr b="0" lang="en-NZ" sz="1350" spc="-1" strike="noStrike">
              <a:latin typeface="Arial"/>
            </a:endParaRPr>
          </a:p>
        </p:txBody>
      </p:sp>
      <p:sp>
        <p:nvSpPr>
          <p:cNvPr id="187" name="Google Shape;232;p21_2"/>
          <p:cNvSpPr/>
          <p:nvPr/>
        </p:nvSpPr>
        <p:spPr>
          <a:xfrm>
            <a:off x="6063840" y="28800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88" name="Google Shape;229;p21_3"/>
          <p:cNvSpPr/>
          <p:nvPr/>
        </p:nvSpPr>
        <p:spPr>
          <a:xfrm>
            <a:off x="6301800" y="3420000"/>
            <a:ext cx="5037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Mode S (Sierra):  </a:t>
            </a:r>
            <a:r>
              <a:rPr b="0" lang="en-US" sz="1350" spc="-1" strike="noStrike">
                <a:solidFill>
                  <a:srgbClr val="cbd5e1"/>
                </a:solidFill>
                <a:latin typeface="Inter"/>
                <a:ea typeface="Inter"/>
              </a:rPr>
              <a:t>Allows for selective interrogation of individual aircraft using a unique 24-bit address assigned to each airframe</a:t>
            </a:r>
            <a:endParaRPr b="0" lang="en-NZ" sz="1350" spc="-1" strike="noStrike">
              <a:latin typeface="Arial"/>
            </a:endParaRPr>
          </a:p>
        </p:txBody>
      </p:sp>
      <p:sp>
        <p:nvSpPr>
          <p:cNvPr id="189" name="Google Shape;232;p21_3"/>
          <p:cNvSpPr/>
          <p:nvPr/>
        </p:nvSpPr>
        <p:spPr>
          <a:xfrm>
            <a:off x="6063840" y="34200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Google Shape;162;p18_0" descr="image.png"/>
          <p:cNvPicPr/>
          <p:nvPr/>
        </p:nvPicPr>
        <p:blipFill>
          <a:blip r:embed="rId1"/>
          <a:stretch/>
        </p:blipFill>
        <p:spPr>
          <a:xfrm>
            <a:off x="-9720" y="9360"/>
            <a:ext cx="12191040" cy="6856920"/>
          </a:xfrm>
          <a:prstGeom prst="rect">
            <a:avLst/>
          </a:prstGeom>
          <a:ln w="0">
            <a:noFill/>
          </a:ln>
        </p:spPr>
      </p:pic>
      <p:pic>
        <p:nvPicPr>
          <p:cNvPr id="191" name="Google Shape;164;p18_1" descr="image.png"/>
          <p:cNvPicPr/>
          <p:nvPr/>
        </p:nvPicPr>
        <p:blipFill>
          <a:blip r:embed="rId2"/>
          <a:stretch/>
        </p:blipFill>
        <p:spPr>
          <a:xfrm>
            <a:off x="581040" y="1824120"/>
            <a:ext cx="3516840" cy="2113560"/>
          </a:xfrm>
          <a:prstGeom prst="rect">
            <a:avLst/>
          </a:prstGeom>
          <a:ln w="0">
            <a:noFill/>
          </a:ln>
        </p:spPr>
      </p:pic>
      <p:pic>
        <p:nvPicPr>
          <p:cNvPr id="192" name="Google Shape;165;p18_1" descr="image.png"/>
          <p:cNvPicPr/>
          <p:nvPr/>
        </p:nvPicPr>
        <p:blipFill>
          <a:blip r:embed="rId3"/>
          <a:stretch/>
        </p:blipFill>
        <p:spPr>
          <a:xfrm>
            <a:off x="4336920" y="1824120"/>
            <a:ext cx="3516840" cy="2113560"/>
          </a:xfrm>
          <a:prstGeom prst="rect">
            <a:avLst/>
          </a:prstGeom>
          <a:ln w="0">
            <a:noFill/>
          </a:ln>
        </p:spPr>
      </p:pic>
      <p:pic>
        <p:nvPicPr>
          <p:cNvPr id="193" name="Google Shape;166;p18_1" descr="image.png"/>
          <p:cNvPicPr/>
          <p:nvPr/>
        </p:nvPicPr>
        <p:blipFill>
          <a:blip r:embed="rId4"/>
          <a:stretch/>
        </p:blipFill>
        <p:spPr>
          <a:xfrm>
            <a:off x="8092800" y="1824120"/>
            <a:ext cx="3516840" cy="2113560"/>
          </a:xfrm>
          <a:prstGeom prst="rect">
            <a:avLst/>
          </a:prstGeom>
          <a:ln w="0">
            <a:noFill/>
          </a:ln>
        </p:spPr>
      </p:pic>
      <p:pic>
        <p:nvPicPr>
          <p:cNvPr id="194" name="Google Shape;167;p18_1" descr="image.png"/>
          <p:cNvPicPr/>
          <p:nvPr/>
        </p:nvPicPr>
        <p:blipFill>
          <a:blip r:embed="rId5"/>
          <a:stretch/>
        </p:blipFill>
        <p:spPr>
          <a:xfrm>
            <a:off x="9360" y="9360"/>
            <a:ext cx="12171960" cy="265680"/>
          </a:xfrm>
          <a:prstGeom prst="rect">
            <a:avLst/>
          </a:prstGeom>
          <a:ln w="0">
            <a:noFill/>
          </a:ln>
        </p:spPr>
      </p:pic>
      <p:pic>
        <p:nvPicPr>
          <p:cNvPr id="195" name="Google Shape;168;p18_1" descr="image.png"/>
          <p:cNvPicPr/>
          <p:nvPr/>
        </p:nvPicPr>
        <p:blipFill>
          <a:blip r:embed="rId6"/>
          <a:stretch/>
        </p:blipFill>
        <p:spPr>
          <a:xfrm>
            <a:off x="9360" y="6581880"/>
            <a:ext cx="12171960" cy="265680"/>
          </a:xfrm>
          <a:prstGeom prst="rect">
            <a:avLst/>
          </a:prstGeom>
          <a:ln w="0">
            <a:noFill/>
          </a:ln>
        </p:spPr>
      </p:pic>
      <p:sp>
        <p:nvSpPr>
          <p:cNvPr id="196" name="Google Shape;170;p18_1"/>
          <p:cNvSpPr/>
          <p:nvPr/>
        </p:nvSpPr>
        <p:spPr>
          <a:xfrm>
            <a:off x="828720" y="2490840"/>
            <a:ext cx="313056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Mode S ground stations can address specific aircraft individually</a:t>
            </a:r>
            <a:endParaRPr b="0" lang="en-NZ" sz="1050" spc="-1" strike="noStrike">
              <a:latin typeface="Arial"/>
            </a:endParaRPr>
          </a:p>
        </p:txBody>
      </p:sp>
      <p:sp>
        <p:nvSpPr>
          <p:cNvPr id="197" name="Google Shape;171;p18_1"/>
          <p:cNvSpPr/>
          <p:nvPr/>
        </p:nvSpPr>
        <p:spPr>
          <a:xfrm>
            <a:off x="4584600" y="2490840"/>
            <a:ext cx="3021480" cy="1302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950" spc="-1" strike="noStrike">
                <a:solidFill>
                  <a:srgbClr val="cbd5e1"/>
                </a:solidFill>
                <a:latin typeface="Inter"/>
                <a:ea typeface="Inter"/>
              </a:rPr>
              <a:t>- Automatic reporting of aircraft identity (call sign).</a:t>
            </a:r>
            <a:endParaRPr b="0" lang="en-NZ" sz="950" spc="-1" strike="noStrike">
              <a:latin typeface="Arial"/>
            </a:endParaRPr>
          </a:p>
          <a:p>
            <a:pPr>
              <a:lnSpc>
                <a:spcPct val="150000"/>
              </a:lnSpc>
              <a:tabLst>
                <a:tab algn="l" pos="0"/>
              </a:tabLst>
            </a:pPr>
            <a:r>
              <a:rPr b="0" lang="en-US" sz="950" spc="-1" strike="noStrike">
                <a:solidFill>
                  <a:srgbClr val="cbd5e1"/>
                </a:solidFill>
                <a:latin typeface="Inter"/>
                <a:ea typeface="Inter"/>
              </a:rPr>
              <a:t>- Altitude reporting in precise 25-foot increments.</a:t>
            </a:r>
            <a:endParaRPr b="0" lang="en-NZ" sz="950" spc="-1" strike="noStrike">
              <a:latin typeface="Arial"/>
            </a:endParaRPr>
          </a:p>
          <a:p>
            <a:pPr>
              <a:lnSpc>
                <a:spcPct val="150000"/>
              </a:lnSpc>
              <a:tabLst>
                <a:tab algn="l" pos="0"/>
              </a:tabLst>
            </a:pPr>
            <a:r>
              <a:rPr b="0" lang="en-US" sz="950" spc="-1" strike="noStrike">
                <a:solidFill>
                  <a:srgbClr val="cbd5e1"/>
                </a:solidFill>
                <a:latin typeface="Inter"/>
                <a:ea typeface="Inter"/>
              </a:rPr>
              <a:t>- Aircraft intent data like selected altitude, heading, ground speed, and vertical rate (with Enhanced - Surveillance or EHS).</a:t>
            </a:r>
            <a:endParaRPr b="0" lang="en-NZ" sz="950" spc="-1" strike="noStrike">
              <a:latin typeface="Arial"/>
            </a:endParaRPr>
          </a:p>
        </p:txBody>
      </p:sp>
      <p:sp>
        <p:nvSpPr>
          <p:cNvPr id="198" name="Google Shape;172;p18_1"/>
          <p:cNvSpPr/>
          <p:nvPr/>
        </p:nvSpPr>
        <p:spPr>
          <a:xfrm>
            <a:off x="8340480" y="2490840"/>
            <a:ext cx="3021480" cy="11984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Each aircraft is assigned a permanent, unique 24-bit International Civil Aviation Organization (ICAO) address, which is transmitted in every reply and allows for unambiguous identification.</a:t>
            </a:r>
            <a:endParaRPr b="0" lang="en-NZ" sz="1050" spc="-1" strike="noStrike">
              <a:latin typeface="Arial"/>
            </a:endParaRPr>
          </a:p>
        </p:txBody>
      </p:sp>
      <p:sp>
        <p:nvSpPr>
          <p:cNvPr id="199" name="Google Shape;173;p18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Mode S features</a:t>
            </a:r>
            <a:endParaRPr b="0" lang="en-NZ" sz="2700" spc="-1" strike="noStrike">
              <a:latin typeface="Arial"/>
            </a:endParaRPr>
          </a:p>
        </p:txBody>
      </p:sp>
      <p:sp>
        <p:nvSpPr>
          <p:cNvPr id="200" name="Google Shape;174;p18_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201" name="Google Shape;175;p18_1"/>
          <p:cNvSpPr/>
          <p:nvPr/>
        </p:nvSpPr>
        <p:spPr>
          <a:xfrm>
            <a:off x="828720" y="2071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Selective interrogation</a:t>
            </a:r>
            <a:endParaRPr b="0" lang="en-NZ" sz="1500" spc="-1" strike="noStrike">
              <a:latin typeface="Arial"/>
            </a:endParaRPr>
          </a:p>
        </p:txBody>
      </p:sp>
      <p:sp>
        <p:nvSpPr>
          <p:cNvPr id="202" name="Google Shape;176;p18_1"/>
          <p:cNvSpPr/>
          <p:nvPr/>
        </p:nvSpPr>
        <p:spPr>
          <a:xfrm>
            <a:off x="4584600" y="2071800"/>
            <a:ext cx="317268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Datalink – enhanced data</a:t>
            </a:r>
            <a:endParaRPr b="0" lang="en-NZ" sz="1500" spc="-1" strike="noStrike">
              <a:latin typeface="Arial"/>
            </a:endParaRPr>
          </a:p>
          <a:p>
            <a:pPr>
              <a:lnSpc>
                <a:spcPct val="100000"/>
              </a:lnSpc>
              <a:tabLst>
                <a:tab algn="l" pos="0"/>
              </a:tabLst>
            </a:pPr>
            <a:r>
              <a:rPr b="1" lang="en-US" sz="1500" spc="-1" strike="noStrike">
                <a:solidFill>
                  <a:srgbClr val="38bdf8"/>
                </a:solidFill>
                <a:latin typeface="JetBrains Mono"/>
                <a:ea typeface="JetBrains Mono"/>
              </a:rPr>
              <a:t>transfer</a:t>
            </a:r>
            <a:endParaRPr b="0" lang="en-NZ" sz="1500" spc="-1" strike="noStrike">
              <a:latin typeface="Arial"/>
            </a:endParaRPr>
          </a:p>
        </p:txBody>
      </p:sp>
      <p:sp>
        <p:nvSpPr>
          <p:cNvPr id="203" name="Google Shape;177;p18_1"/>
          <p:cNvSpPr/>
          <p:nvPr/>
        </p:nvSpPr>
        <p:spPr>
          <a:xfrm>
            <a:off x="8340480" y="2071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Unique identification</a:t>
            </a:r>
            <a:endParaRPr b="0" lang="en-NZ" sz="1500" spc="-1" strike="noStrike">
              <a:latin typeface="Arial"/>
            </a:endParaRPr>
          </a:p>
        </p:txBody>
      </p:sp>
      <p:pic>
        <p:nvPicPr>
          <p:cNvPr id="204" name="Google Shape;164;p18_0" descr="image.png"/>
          <p:cNvPicPr/>
          <p:nvPr/>
        </p:nvPicPr>
        <p:blipFill>
          <a:blip r:embed="rId7"/>
          <a:stretch/>
        </p:blipFill>
        <p:spPr>
          <a:xfrm>
            <a:off x="540000" y="4185720"/>
            <a:ext cx="3516840" cy="2113560"/>
          </a:xfrm>
          <a:prstGeom prst="rect">
            <a:avLst/>
          </a:prstGeom>
          <a:ln w="0">
            <a:noFill/>
          </a:ln>
        </p:spPr>
      </p:pic>
      <p:sp>
        <p:nvSpPr>
          <p:cNvPr id="205" name="Google Shape;176;p18_0"/>
          <p:cNvSpPr/>
          <p:nvPr/>
        </p:nvSpPr>
        <p:spPr>
          <a:xfrm>
            <a:off x="720000" y="4320000"/>
            <a:ext cx="317268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Collision avoidance integration</a:t>
            </a:r>
            <a:endParaRPr b="0" lang="en-NZ" sz="1500" spc="-1" strike="noStrike">
              <a:latin typeface="Arial"/>
            </a:endParaRPr>
          </a:p>
        </p:txBody>
      </p:sp>
      <p:pic>
        <p:nvPicPr>
          <p:cNvPr id="206" name="Google Shape;165;p18_0" descr="image.png"/>
          <p:cNvPicPr/>
          <p:nvPr/>
        </p:nvPicPr>
        <p:blipFill>
          <a:blip r:embed="rId8"/>
          <a:stretch/>
        </p:blipFill>
        <p:spPr>
          <a:xfrm>
            <a:off x="4320000" y="4185720"/>
            <a:ext cx="3516840" cy="2113560"/>
          </a:xfrm>
          <a:prstGeom prst="rect">
            <a:avLst/>
          </a:prstGeom>
          <a:ln w="0">
            <a:noFill/>
          </a:ln>
        </p:spPr>
      </p:pic>
      <p:sp>
        <p:nvSpPr>
          <p:cNvPr id="207" name="Google Shape;176;p18_2"/>
          <p:cNvSpPr/>
          <p:nvPr/>
        </p:nvSpPr>
        <p:spPr>
          <a:xfrm>
            <a:off x="720000" y="4320720"/>
            <a:ext cx="323928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Collision avoidance integration</a:t>
            </a:r>
            <a:endParaRPr b="0" lang="en-NZ" sz="1500" spc="-1" strike="noStrike">
              <a:latin typeface="Arial"/>
            </a:endParaRPr>
          </a:p>
        </p:txBody>
      </p:sp>
      <p:sp>
        <p:nvSpPr>
          <p:cNvPr id="208" name="Google Shape;176;p18_3"/>
          <p:cNvSpPr/>
          <p:nvPr/>
        </p:nvSpPr>
        <p:spPr>
          <a:xfrm>
            <a:off x="4581360" y="2071800"/>
            <a:ext cx="3172680" cy="4561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Datalink – enhanced data</a:t>
            </a:r>
            <a:endParaRPr b="0" lang="en-NZ" sz="1500" spc="-1" strike="noStrike">
              <a:latin typeface="Arial"/>
            </a:endParaRPr>
          </a:p>
          <a:p>
            <a:pPr>
              <a:lnSpc>
                <a:spcPct val="100000"/>
              </a:lnSpc>
              <a:tabLst>
                <a:tab algn="l" pos="0"/>
              </a:tabLst>
            </a:pPr>
            <a:r>
              <a:rPr b="1" lang="en-US" sz="1500" spc="-1" strike="noStrike">
                <a:solidFill>
                  <a:srgbClr val="38bdf8"/>
                </a:solidFill>
                <a:latin typeface="JetBrains Mono"/>
                <a:ea typeface="JetBrains Mono"/>
              </a:rPr>
              <a:t>transfer</a:t>
            </a:r>
            <a:endParaRPr b="0" lang="en-NZ" sz="1500" spc="-1" strike="noStrike">
              <a:latin typeface="Arial"/>
            </a:endParaRPr>
          </a:p>
        </p:txBody>
      </p:sp>
      <p:sp>
        <p:nvSpPr>
          <p:cNvPr id="209" name="Rectangle 200"/>
          <p:cNvSpPr/>
          <p:nvPr/>
        </p:nvSpPr>
        <p:spPr>
          <a:xfrm>
            <a:off x="4500000" y="4320000"/>
            <a:ext cx="3239280" cy="359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Operational benefits</a:t>
            </a:r>
            <a:endParaRPr b="0" lang="en-NZ" sz="1500" spc="-1" strike="noStrike">
              <a:latin typeface="Arial"/>
            </a:endParaRPr>
          </a:p>
        </p:txBody>
      </p:sp>
      <p:sp>
        <p:nvSpPr>
          <p:cNvPr id="210" name="Rectangle 201"/>
          <p:cNvSpPr/>
          <p:nvPr/>
        </p:nvSpPr>
        <p:spPr>
          <a:xfrm>
            <a:off x="720000" y="4931280"/>
            <a:ext cx="3239280" cy="1188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50" spc="-1" strike="noStrike">
                <a:solidFill>
                  <a:srgbClr val="cbd5e1"/>
                </a:solidFill>
                <a:latin typeface="Inter"/>
                <a:ea typeface="Inter"/>
              </a:rPr>
              <a:t> </a:t>
            </a:r>
            <a:r>
              <a:rPr b="0" lang="en-US" sz="1050" spc="-1" strike="noStrike">
                <a:solidFill>
                  <a:srgbClr val="cbd5e1"/>
                </a:solidFill>
                <a:latin typeface="Inter"/>
                <a:ea typeface="Inter"/>
              </a:rPr>
              <a:t>Mode S is a foundational component for Airborne Collision Avoidance Systems (ACAS) and Traffic Alert and Collision Avoidance Systems (TCAS), facilitating direct air-to-air data exchange between equipped aircraft to prevent mid-air collisions.</a:t>
            </a:r>
            <a:endParaRPr b="0" lang="en-NZ" sz="1050" spc="-1" strike="noStrike">
              <a:latin typeface="Arial"/>
            </a:endParaRPr>
          </a:p>
        </p:txBody>
      </p:sp>
      <p:sp>
        <p:nvSpPr>
          <p:cNvPr id="211" name="Rectangle 202"/>
          <p:cNvSpPr/>
          <p:nvPr/>
        </p:nvSpPr>
        <p:spPr>
          <a:xfrm>
            <a:off x="4500000" y="4680000"/>
            <a:ext cx="3059280" cy="1439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Improved Situational Awareness:</a:t>
            </a:r>
            <a:r>
              <a:rPr b="0" lang="en-US" sz="1000" spc="-1" strike="noStrike">
                <a:solidFill>
                  <a:srgbClr val="cbd5e1"/>
                </a:solidFill>
                <a:latin typeface="Inter"/>
                <a:ea typeface="Inter"/>
              </a:rPr>
              <a:t> Controllers receive a clearer, more accurate air situation picture, with fewer identification errors and enhanced tracking capabilities.</a:t>
            </a:r>
            <a:endParaRPr b="0" lang="en-NZ" sz="1000" spc="-1" strike="noStrike">
              <a:latin typeface="Arial"/>
            </a:endParaRPr>
          </a:p>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Increased Airspace Capacity:</a:t>
            </a:r>
            <a:r>
              <a:rPr b="0" lang="en-US" sz="1000" spc="-1" strike="noStrike">
                <a:solidFill>
                  <a:srgbClr val="cbd5e1"/>
                </a:solidFill>
                <a:latin typeface="Inter"/>
                <a:ea typeface="Inter"/>
              </a:rPr>
              <a:t> The ability to handle more targets simultaneously and efficiently manage a greater volume of data helps manage high-traffic density airspace.</a:t>
            </a:r>
            <a:endParaRPr b="0" lang="en-NZ" sz="1000" spc="-1" strike="noStrike">
              <a:latin typeface="Arial"/>
            </a:endParaRPr>
          </a:p>
        </p:txBody>
      </p:sp>
      <p:pic>
        <p:nvPicPr>
          <p:cNvPr id="212" name="Google Shape;166;p18_0" descr="image.png"/>
          <p:cNvPicPr/>
          <p:nvPr/>
        </p:nvPicPr>
        <p:blipFill>
          <a:blip r:embed="rId9"/>
          <a:stretch/>
        </p:blipFill>
        <p:spPr>
          <a:xfrm>
            <a:off x="8100000" y="4185720"/>
            <a:ext cx="3516840" cy="2113560"/>
          </a:xfrm>
          <a:prstGeom prst="rect">
            <a:avLst/>
          </a:prstGeom>
          <a:ln w="0">
            <a:noFill/>
          </a:ln>
        </p:spPr>
      </p:pic>
      <p:sp>
        <p:nvSpPr>
          <p:cNvPr id="213" name="Rectangle 204"/>
          <p:cNvSpPr/>
          <p:nvPr/>
        </p:nvSpPr>
        <p:spPr>
          <a:xfrm>
            <a:off x="8100000" y="4349880"/>
            <a:ext cx="3419280" cy="329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1500" spc="-1" strike="noStrike">
                <a:solidFill>
                  <a:srgbClr val="38bdf8"/>
                </a:solidFill>
                <a:latin typeface="JetBrains Mono"/>
                <a:ea typeface="JetBrains Mono"/>
              </a:rPr>
              <a:t>Operational benefits (cont)</a:t>
            </a:r>
            <a:endParaRPr b="0" lang="en-NZ" sz="1500" spc="-1" strike="noStrike">
              <a:latin typeface="Arial"/>
            </a:endParaRPr>
          </a:p>
        </p:txBody>
      </p:sp>
      <p:sp>
        <p:nvSpPr>
          <p:cNvPr id="214" name="Rectangle 205"/>
          <p:cNvSpPr/>
          <p:nvPr/>
        </p:nvSpPr>
        <p:spPr>
          <a:xfrm>
            <a:off x="8183520" y="4680000"/>
            <a:ext cx="3335760" cy="1629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Reduced Radio (R/T) Workload</a:t>
            </a:r>
            <a:r>
              <a:rPr b="0" lang="en-US" sz="1000" spc="-1" strike="noStrike">
                <a:solidFill>
                  <a:srgbClr val="cbd5e1"/>
                </a:solidFill>
                <a:latin typeface="Inter"/>
                <a:ea typeface="Inter"/>
              </a:rPr>
              <a:t>: The automatic downlinking of data reduces the need for constant voice communication between pilots and controllers to confirm information like headings and altitudes.</a:t>
            </a:r>
            <a:endParaRPr b="0" lang="en-NZ" sz="1000" spc="-1" strike="noStrike">
              <a:latin typeface="Arial"/>
            </a:endParaRPr>
          </a:p>
          <a:p>
            <a:pPr>
              <a:lnSpc>
                <a:spcPct val="100000"/>
              </a:lnSpc>
            </a:pPr>
            <a:r>
              <a:rPr b="0" lang="en-US" sz="1000" spc="-1" strike="noStrike">
                <a:solidFill>
                  <a:srgbClr val="cbd5e1"/>
                </a:solidFill>
                <a:latin typeface="Inter"/>
                <a:ea typeface="Inter"/>
              </a:rPr>
              <a:t>- </a:t>
            </a:r>
            <a:r>
              <a:rPr b="1" lang="en-US" sz="1000" spc="-1" strike="noStrike">
                <a:solidFill>
                  <a:srgbClr val="cbd5e1"/>
                </a:solidFill>
                <a:latin typeface="Inter"/>
                <a:ea typeface="Inter"/>
              </a:rPr>
              <a:t>Enhanced Safety Nets</a:t>
            </a:r>
            <a:r>
              <a:rPr b="0" lang="en-US" sz="1000" spc="-1" strike="noStrike">
                <a:solidFill>
                  <a:srgbClr val="cbd5e1"/>
                </a:solidFill>
                <a:latin typeface="Inter"/>
                <a:ea typeface="Inter"/>
              </a:rPr>
              <a:t>: The high integrity and detailed data improve the performance of safety alert systems (like Short Term Conflict Alert), reducing false alarms and improving the ability to detect potential conflicts. </a:t>
            </a:r>
            <a:endParaRPr b="0" lang="en-NZ"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Google Shape;222;p21" descr="image.png"/>
          <p:cNvPicPr/>
          <p:nvPr/>
        </p:nvPicPr>
        <p:blipFill>
          <a:blip r:embed="rId1"/>
          <a:stretch/>
        </p:blipFill>
        <p:spPr>
          <a:xfrm>
            <a:off x="9000" y="-276120"/>
            <a:ext cx="12191040" cy="6856920"/>
          </a:xfrm>
          <a:prstGeom prst="rect">
            <a:avLst/>
          </a:prstGeom>
          <a:ln w="0">
            <a:noFill/>
          </a:ln>
        </p:spPr>
      </p:pic>
      <p:pic>
        <p:nvPicPr>
          <p:cNvPr id="216" name="Google Shape;223;p21" descr="image.png"/>
          <p:cNvPicPr/>
          <p:nvPr/>
        </p:nvPicPr>
        <p:blipFill>
          <a:blip r:embed="rId2"/>
          <a:stretch/>
        </p:blipFill>
        <p:spPr>
          <a:xfrm>
            <a:off x="6334200" y="1581120"/>
            <a:ext cx="5275800" cy="2418120"/>
          </a:xfrm>
          <a:prstGeom prst="rect">
            <a:avLst/>
          </a:prstGeom>
          <a:ln w="0">
            <a:noFill/>
          </a:ln>
        </p:spPr>
      </p:pic>
      <p:pic>
        <p:nvPicPr>
          <p:cNvPr id="217" name="Google Shape;224;p21" descr="image.png"/>
          <p:cNvPicPr/>
          <p:nvPr/>
        </p:nvPicPr>
        <p:blipFill>
          <a:blip r:embed="rId3"/>
          <a:stretch/>
        </p:blipFill>
        <p:spPr>
          <a:xfrm>
            <a:off x="9360" y="9360"/>
            <a:ext cx="12171960" cy="265680"/>
          </a:xfrm>
          <a:prstGeom prst="rect">
            <a:avLst/>
          </a:prstGeom>
          <a:ln w="0">
            <a:noFill/>
          </a:ln>
        </p:spPr>
      </p:pic>
      <p:pic>
        <p:nvPicPr>
          <p:cNvPr id="218" name="Google Shape;225;p21" descr="image.png"/>
          <p:cNvPicPr/>
          <p:nvPr/>
        </p:nvPicPr>
        <p:blipFill>
          <a:blip r:embed="rId4"/>
          <a:stretch/>
        </p:blipFill>
        <p:spPr>
          <a:xfrm>
            <a:off x="9360" y="6581880"/>
            <a:ext cx="12171960" cy="265680"/>
          </a:xfrm>
          <a:prstGeom prst="rect">
            <a:avLst/>
          </a:prstGeom>
          <a:ln w="0">
            <a:noFill/>
          </a:ln>
        </p:spPr>
      </p:pic>
      <p:sp>
        <p:nvSpPr>
          <p:cNvPr id="219" name="Google Shape;226;p21"/>
          <p:cNvSpPr/>
          <p:nvPr/>
        </p:nvSpPr>
        <p:spPr>
          <a:xfrm>
            <a:off x="581040" y="197172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Traditional SSR requires Line-of-Sight (LOS). It fails in critical domains:</a:t>
            </a:r>
            <a:endParaRPr b="0" lang="en-NZ" sz="1350" spc="-1" strike="noStrike">
              <a:latin typeface="Arial"/>
            </a:endParaRPr>
          </a:p>
        </p:txBody>
      </p:sp>
      <p:sp>
        <p:nvSpPr>
          <p:cNvPr id="220" name="Google Shape;227;p21"/>
          <p:cNvSpPr/>
          <p:nvPr/>
        </p:nvSpPr>
        <p:spPr>
          <a:xfrm>
            <a:off x="6581880" y="2247840"/>
            <a:ext cx="4780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By decoupling surveillance from ground stations and using GNSS:</a:t>
            </a:r>
            <a:endParaRPr b="0" lang="en-NZ" sz="1350" spc="-1" strike="noStrike">
              <a:latin typeface="Arial"/>
            </a:endParaRPr>
          </a:p>
        </p:txBody>
      </p:sp>
      <p:sp>
        <p:nvSpPr>
          <p:cNvPr id="221" name="Google Shape;228;p21"/>
          <p:cNvSpPr/>
          <p:nvPr/>
        </p:nvSpPr>
        <p:spPr>
          <a:xfrm>
            <a:off x="6581880" y="2952720"/>
            <a:ext cx="4780440" cy="72972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200" spc="-1" strike="noStrike">
                <a:solidFill>
                  <a:srgbClr val="e2e8f0"/>
                </a:solidFill>
                <a:latin typeface="JetBrains Mono"/>
                <a:ea typeface="JetBrains Mono"/>
              </a:rPr>
              <a:t>&gt; Update Rate: ~0.5 Hz (2x/sec)</a:t>
            </a:r>
            <a:br/>
            <a:r>
              <a:rPr b="0" lang="en-US" sz="1200" spc="-1" strike="noStrike">
                <a:solidFill>
                  <a:srgbClr val="e2e8f0"/>
                </a:solidFill>
                <a:latin typeface="JetBrains Mono"/>
                <a:ea typeface="JetBrains Mono"/>
              </a:rPr>
              <a:t> &gt; Accuracy: &lt; 0.05 NM</a:t>
            </a:r>
            <a:br/>
            <a:r>
              <a:rPr b="0" lang="en-US" sz="1200" spc="-1" strike="noStrike">
                <a:solidFill>
                  <a:srgbClr val="e2e8f0"/>
                </a:solidFill>
                <a:latin typeface="JetBrains Mono"/>
                <a:ea typeface="JetBrains Mono"/>
              </a:rPr>
              <a:t> &gt; Cost: 1/10th of Radar</a:t>
            </a:r>
            <a:br/>
            <a:r>
              <a:rPr b="0" lang="en-US" sz="1200" spc="-1" strike="noStrike">
                <a:solidFill>
                  <a:srgbClr val="e2e8f0"/>
                </a:solidFill>
                <a:latin typeface="JetBrains Mono"/>
                <a:ea typeface="JetBrains Mono"/>
              </a:rPr>
              <a:t> &gt; Coverage: Global</a:t>
            </a:r>
            <a:endParaRPr b="0" lang="en-NZ" sz="1200" spc="-1" strike="noStrike">
              <a:latin typeface="Arial"/>
            </a:endParaRPr>
          </a:p>
        </p:txBody>
      </p:sp>
      <p:sp>
        <p:nvSpPr>
          <p:cNvPr id="222" name="Google Shape;229;p21"/>
          <p:cNvSpPr/>
          <p:nvPr/>
        </p:nvSpPr>
        <p:spPr>
          <a:xfrm>
            <a:off x="819000" y="26766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Oceanic:</a:t>
            </a:r>
            <a:r>
              <a:rPr b="0" lang="en-US" sz="1350" spc="-1" strike="noStrike">
                <a:solidFill>
                  <a:srgbClr val="cbd5e1"/>
                </a:solidFill>
                <a:latin typeface="Inter"/>
                <a:ea typeface="Inter"/>
              </a:rPr>
              <a:t> HF voice reports were the only method.</a:t>
            </a:r>
            <a:endParaRPr b="0" lang="en-NZ" sz="1350" spc="-1" strike="noStrike">
              <a:latin typeface="Arial"/>
            </a:endParaRPr>
          </a:p>
        </p:txBody>
      </p:sp>
      <p:sp>
        <p:nvSpPr>
          <p:cNvPr id="223" name="Google Shape;230;p21"/>
          <p:cNvSpPr/>
          <p:nvPr/>
        </p:nvSpPr>
        <p:spPr>
          <a:xfrm>
            <a:off x="819000" y="307656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Remote Terrain:</a:t>
            </a:r>
            <a:r>
              <a:rPr b="0" lang="en-US" sz="1350" spc="-1" strike="noStrike">
                <a:solidFill>
                  <a:srgbClr val="cbd5e1"/>
                </a:solidFill>
                <a:latin typeface="Inter"/>
                <a:ea typeface="Inter"/>
              </a:rPr>
              <a:t> Mountains block radar pulses.</a:t>
            </a:r>
            <a:endParaRPr b="0" lang="en-NZ" sz="1350" spc="-1" strike="noStrike">
              <a:latin typeface="Arial"/>
            </a:endParaRPr>
          </a:p>
        </p:txBody>
      </p:sp>
      <p:sp>
        <p:nvSpPr>
          <p:cNvPr id="224" name="Google Shape;231;p21"/>
          <p:cNvSpPr/>
          <p:nvPr/>
        </p:nvSpPr>
        <p:spPr>
          <a:xfrm>
            <a:off x="819000" y="347652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Update Rate:</a:t>
            </a:r>
            <a:r>
              <a:rPr b="0" lang="en-US" sz="1350" spc="-1" strike="noStrike">
                <a:solidFill>
                  <a:srgbClr val="cbd5e1"/>
                </a:solidFill>
                <a:latin typeface="Inter"/>
                <a:ea typeface="Inter"/>
              </a:rPr>
              <a:t> Mechanical rotation (5-12s) is too slow for modern tactical separation.</a:t>
            </a:r>
            <a:endParaRPr b="0" lang="en-NZ" sz="1350" spc="-1" strike="noStrike">
              <a:latin typeface="Arial"/>
            </a:endParaRPr>
          </a:p>
        </p:txBody>
      </p:sp>
      <p:sp>
        <p:nvSpPr>
          <p:cNvPr id="225" name="Google Shape;232;p21"/>
          <p:cNvSpPr/>
          <p:nvPr/>
        </p:nvSpPr>
        <p:spPr>
          <a:xfrm>
            <a:off x="581040" y="2676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26" name="Google Shape;233;p21"/>
          <p:cNvSpPr/>
          <p:nvPr/>
        </p:nvSpPr>
        <p:spPr>
          <a:xfrm>
            <a:off x="581040" y="30765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27" name="Google Shape;234;p21"/>
          <p:cNvSpPr/>
          <p:nvPr/>
        </p:nvSpPr>
        <p:spPr>
          <a:xfrm>
            <a:off x="581040" y="34765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28" name="Google Shape;235;p2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Operational Limitations of Radar</a:t>
            </a:r>
            <a:endParaRPr b="0" lang="en-NZ" sz="2700" spc="-1" strike="noStrike">
              <a:latin typeface="Arial"/>
            </a:endParaRPr>
          </a:p>
        </p:txBody>
      </p:sp>
      <p:sp>
        <p:nvSpPr>
          <p:cNvPr id="229" name="Google Shape;236;p2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230" name="Google Shape;237;p21"/>
          <p:cNvSpPr/>
          <p:nvPr/>
        </p:nvSpPr>
        <p:spPr>
          <a:xfrm>
            <a:off x="581040" y="158112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"Blind Spots"</a:t>
            </a:r>
            <a:endParaRPr b="0" lang="en-NZ" sz="1410" spc="-1" strike="noStrike">
              <a:latin typeface="Arial"/>
            </a:endParaRPr>
          </a:p>
        </p:txBody>
      </p:sp>
      <p:sp>
        <p:nvSpPr>
          <p:cNvPr id="231" name="Google Shape;238;p21"/>
          <p:cNvSpPr/>
          <p:nvPr/>
        </p:nvSpPr>
        <p:spPr>
          <a:xfrm>
            <a:off x="6581880" y="182880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Enter ADS-B</a:t>
            </a:r>
            <a:endParaRPr b="0" lang="en-NZ" sz="1500" spc="-1" strike="noStrike">
              <a:latin typeface="Arial"/>
            </a:endParaRPr>
          </a:p>
        </p:txBody>
      </p:sp>
      <p:sp>
        <p:nvSpPr>
          <p:cNvPr id="232" name="Google Shape;231;p21"/>
          <p:cNvSpPr/>
          <p:nvPr/>
        </p:nvSpPr>
        <p:spPr>
          <a:xfrm>
            <a:off x="819000" y="4186440"/>
            <a:ext cx="5066280" cy="313920"/>
          </a:xfrm>
          <a:prstGeom prst="rect">
            <a:avLst/>
          </a:prstGeom>
          <a:noFill/>
          <a:ln w="0">
            <a:noFill/>
          </a:ln>
        </p:spPr>
        <p:style>
          <a:lnRef idx="0"/>
          <a:fillRef idx="0"/>
          <a:effectRef idx="0"/>
          <a:fontRef idx="minor"/>
        </p:style>
        <p:txBody>
          <a:bodyPr lIns="0" rIns="0" tIns="0" bIns="0">
            <a:spAutoFit/>
          </a:bodyPr>
          <a:p>
            <a:pPr>
              <a:lnSpc>
                <a:spcPts val="2475"/>
              </a:lnSpc>
              <a:spcAft>
                <a:spcPts val="1125"/>
              </a:spcAft>
            </a:pPr>
            <a:r>
              <a:rPr b="1" lang="en-US" sz="1400" spc="-1" strike="noStrike">
                <a:solidFill>
                  <a:srgbClr val="ffffff"/>
                </a:solidFill>
                <a:latin typeface="Arial"/>
                <a:ea typeface="Arial"/>
              </a:rPr>
              <a:t>Range</a:t>
            </a:r>
            <a:r>
              <a:rPr b="0" lang="en-US" sz="1400" spc="-1" strike="noStrike">
                <a:solidFill>
                  <a:srgbClr val="ffffff"/>
                </a:solidFill>
                <a:latin typeface="Arial"/>
                <a:ea typeface="Arial"/>
              </a:rPr>
              <a:t>: 60–80 NM typical</a:t>
            </a:r>
            <a:endParaRPr b="0" lang="en-NZ" sz="1400" spc="-1" strike="noStrike">
              <a:latin typeface="Arial"/>
            </a:endParaRPr>
          </a:p>
        </p:txBody>
      </p:sp>
      <p:sp>
        <p:nvSpPr>
          <p:cNvPr id="233" name="Google Shape;234;p21"/>
          <p:cNvSpPr/>
          <p:nvPr/>
        </p:nvSpPr>
        <p:spPr>
          <a:xfrm>
            <a:off x="556560" y="4224240"/>
            <a:ext cx="1044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4" name="Google Shape;229;p21"/>
          <p:cNvSpPr/>
          <p:nvPr/>
        </p:nvSpPr>
        <p:spPr>
          <a:xfrm>
            <a:off x="790560" y="4579560"/>
            <a:ext cx="5037480" cy="63900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Cannot identify aircraft</a:t>
            </a:r>
            <a:endParaRPr b="0" lang="en-NZ" sz="1400" spc="-1" strike="noStrike">
              <a:latin typeface="Arial"/>
            </a:endParaRPr>
          </a:p>
          <a:p>
            <a:pPr>
              <a:lnSpc>
                <a:spcPct val="150000"/>
              </a:lnSpc>
              <a:tabLst>
                <a:tab algn="l" pos="0"/>
              </a:tabLst>
            </a:pPr>
            <a:endParaRPr b="0" lang="en-NZ" sz="1400" spc="-1" strike="noStrike">
              <a:latin typeface="Arial"/>
            </a:endParaRPr>
          </a:p>
        </p:txBody>
      </p:sp>
      <p:sp>
        <p:nvSpPr>
          <p:cNvPr id="235" name="Google Shape;230;p21"/>
          <p:cNvSpPr/>
          <p:nvPr/>
        </p:nvSpPr>
        <p:spPr>
          <a:xfrm>
            <a:off x="790560" y="4979520"/>
            <a:ext cx="5037480" cy="63900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No altitude data</a:t>
            </a:r>
            <a:endParaRPr b="0" lang="en-NZ" sz="1400" spc="-1" strike="noStrike">
              <a:latin typeface="Arial"/>
            </a:endParaRPr>
          </a:p>
          <a:p>
            <a:pPr>
              <a:lnSpc>
                <a:spcPct val="150000"/>
              </a:lnSpc>
              <a:tabLst>
                <a:tab algn="l" pos="0"/>
              </a:tabLst>
            </a:pPr>
            <a:endParaRPr b="0" lang="en-NZ" sz="1400" spc="-1" strike="noStrike">
              <a:latin typeface="Arial"/>
            </a:endParaRPr>
          </a:p>
        </p:txBody>
      </p:sp>
      <p:sp>
        <p:nvSpPr>
          <p:cNvPr id="236" name="Google Shape;231;p21"/>
          <p:cNvSpPr/>
          <p:nvPr/>
        </p:nvSpPr>
        <p:spPr>
          <a:xfrm>
            <a:off x="790560" y="5379840"/>
            <a:ext cx="5037480" cy="319320"/>
          </a:xfrm>
          <a:prstGeom prst="rect">
            <a:avLst/>
          </a:prstGeom>
          <a:noFill/>
          <a:ln w="0">
            <a:noFill/>
          </a:ln>
        </p:spPr>
        <p:style>
          <a:lnRef idx="0"/>
          <a:fillRef idx="0"/>
          <a:effectRef idx="0"/>
          <a:fontRef idx="minor"/>
        </p:style>
        <p:txBody>
          <a:bodyPr lIns="0" rIns="0" tIns="0" bIns="0">
            <a:spAutoFit/>
          </a:bodyPr>
          <a:p>
            <a:pPr>
              <a:lnSpc>
                <a:spcPct val="150000"/>
              </a:lnSpc>
            </a:pPr>
            <a:r>
              <a:rPr b="1" lang="en-US" sz="1350" spc="-1" strike="noStrike">
                <a:solidFill>
                  <a:srgbClr val="cbd5e1"/>
                </a:solidFill>
                <a:latin typeface="Inter"/>
                <a:ea typeface="Inter"/>
              </a:rPr>
              <a:t>Limitation: </a:t>
            </a:r>
            <a:r>
              <a:rPr b="0" lang="en-US" sz="1400" spc="-1" strike="noStrike">
                <a:solidFill>
                  <a:srgbClr val="ffffff"/>
                </a:solidFill>
                <a:latin typeface="Arial"/>
                <a:ea typeface="Arial"/>
              </a:rPr>
              <a:t>Echo strength depends on aircraft size/material</a:t>
            </a:r>
            <a:endParaRPr b="0" lang="en-NZ" sz="1400" spc="-1" strike="noStrike">
              <a:latin typeface="Arial"/>
            </a:endParaRPr>
          </a:p>
        </p:txBody>
      </p:sp>
      <p:sp>
        <p:nvSpPr>
          <p:cNvPr id="237" name="Google Shape;232;p21"/>
          <p:cNvSpPr/>
          <p:nvPr/>
        </p:nvSpPr>
        <p:spPr>
          <a:xfrm>
            <a:off x="552600" y="45795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8" name="Google Shape;233;p21"/>
          <p:cNvSpPr/>
          <p:nvPr/>
        </p:nvSpPr>
        <p:spPr>
          <a:xfrm>
            <a:off x="552600" y="49795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39" name="Google Shape;234;p21"/>
          <p:cNvSpPr/>
          <p:nvPr/>
        </p:nvSpPr>
        <p:spPr>
          <a:xfrm>
            <a:off x="552600" y="53798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40" name="Google Shape;231;p21"/>
          <p:cNvSpPr/>
          <p:nvPr/>
        </p:nvSpPr>
        <p:spPr>
          <a:xfrm>
            <a:off x="799560" y="5799960"/>
            <a:ext cx="5066280" cy="771120"/>
          </a:xfrm>
          <a:prstGeom prst="rect">
            <a:avLst/>
          </a:prstGeom>
          <a:noFill/>
          <a:ln w="0">
            <a:noFill/>
          </a:ln>
        </p:spPr>
        <p:style>
          <a:lnRef idx="0"/>
          <a:fillRef idx="0"/>
          <a:effectRef idx="0"/>
          <a:fontRef idx="minor"/>
        </p:style>
        <p:txBody>
          <a:bodyPr lIns="0" rIns="0" tIns="0" bIns="0">
            <a:spAutoFit/>
          </a:bodyPr>
          <a:p>
            <a:pPr>
              <a:lnSpc>
                <a:spcPts val="2475"/>
              </a:lnSpc>
              <a:spcAft>
                <a:spcPts val="1125"/>
              </a:spcAft>
            </a:pPr>
            <a:r>
              <a:rPr b="1" lang="en-US" sz="1400" spc="-1" strike="noStrike">
                <a:solidFill>
                  <a:srgbClr val="ffffff"/>
                </a:solidFill>
                <a:latin typeface="Arial"/>
                <a:ea typeface="Arial"/>
              </a:rPr>
              <a:t>Limitation: </a:t>
            </a:r>
            <a:r>
              <a:rPr b="0" lang="en-US" sz="1400" spc="-1" strike="noStrike">
                <a:solidFill>
                  <a:srgbClr val="ffffff"/>
                </a:solidFill>
                <a:latin typeface="Arial"/>
                <a:ea typeface="Arial"/>
              </a:rPr>
              <a:t>Expensive infrastructure</a:t>
            </a:r>
            <a:endParaRPr b="0" lang="en-NZ" sz="1400" spc="-1" strike="noStrike">
              <a:latin typeface="Arial"/>
            </a:endParaRPr>
          </a:p>
          <a:p>
            <a:pPr>
              <a:lnSpc>
                <a:spcPts val="2475"/>
              </a:lnSpc>
              <a:spcAft>
                <a:spcPts val="1125"/>
              </a:spcAft>
            </a:pPr>
            <a:endParaRPr b="0" lang="en-NZ" sz="1400" spc="-1" strike="noStrike">
              <a:latin typeface="Arial"/>
            </a:endParaRPr>
          </a:p>
        </p:txBody>
      </p:sp>
      <p:sp>
        <p:nvSpPr>
          <p:cNvPr id="241" name="Google Shape;234;p21"/>
          <p:cNvSpPr/>
          <p:nvPr/>
        </p:nvSpPr>
        <p:spPr>
          <a:xfrm>
            <a:off x="536760" y="5837760"/>
            <a:ext cx="1044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Google Shape;243;p22" descr="image.png"/>
          <p:cNvPicPr/>
          <p:nvPr/>
        </p:nvPicPr>
        <p:blipFill>
          <a:blip r:embed="rId1"/>
          <a:stretch/>
        </p:blipFill>
        <p:spPr>
          <a:xfrm>
            <a:off x="0" y="0"/>
            <a:ext cx="12191040" cy="6856920"/>
          </a:xfrm>
          <a:prstGeom prst="rect">
            <a:avLst/>
          </a:prstGeom>
          <a:ln w="0">
            <a:noFill/>
          </a:ln>
        </p:spPr>
      </p:pic>
      <p:pic>
        <p:nvPicPr>
          <p:cNvPr id="243" name="Google Shape;244;p22" descr="image.png"/>
          <p:cNvPicPr/>
          <p:nvPr/>
        </p:nvPicPr>
        <p:blipFill>
          <a:blip r:embed="rId2"/>
          <a:stretch/>
        </p:blipFill>
        <p:spPr>
          <a:xfrm>
            <a:off x="9360" y="9360"/>
            <a:ext cx="12171960" cy="265680"/>
          </a:xfrm>
          <a:prstGeom prst="rect">
            <a:avLst/>
          </a:prstGeom>
          <a:ln w="0">
            <a:noFill/>
          </a:ln>
        </p:spPr>
      </p:pic>
      <p:pic>
        <p:nvPicPr>
          <p:cNvPr id="244" name="Google Shape;245;p22" descr="image.png"/>
          <p:cNvPicPr/>
          <p:nvPr/>
        </p:nvPicPr>
        <p:blipFill>
          <a:blip r:embed="rId3"/>
          <a:stretch/>
        </p:blipFill>
        <p:spPr>
          <a:xfrm>
            <a:off x="9360" y="6581880"/>
            <a:ext cx="12171960" cy="265680"/>
          </a:xfrm>
          <a:prstGeom prst="rect">
            <a:avLst/>
          </a:prstGeom>
          <a:ln w="0">
            <a:noFill/>
          </a:ln>
        </p:spPr>
      </p:pic>
      <p:sp>
        <p:nvSpPr>
          <p:cNvPr id="245" name="Google Shape;246;p22"/>
          <p:cNvSpPr/>
          <p:nvPr/>
        </p:nvSpPr>
        <p:spPr>
          <a:xfrm>
            <a:off x="305280" y="268596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2</a:t>
            </a:r>
            <a:endParaRPr b="0" lang="en-NZ" sz="6000" spc="-1" strike="noStrike">
              <a:latin typeface="Arial"/>
            </a:endParaRPr>
          </a:p>
        </p:txBody>
      </p:sp>
      <p:sp>
        <p:nvSpPr>
          <p:cNvPr id="246" name="Google Shape;247;p22"/>
          <p:cNvSpPr/>
          <p:nvPr/>
        </p:nvSpPr>
        <p:spPr>
          <a:xfrm>
            <a:off x="305280" y="389556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ADS-B ARCHITECTURE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Google Shape;205;p20_1" descr="image.png"/>
          <p:cNvPicPr/>
          <p:nvPr/>
        </p:nvPicPr>
        <p:blipFill>
          <a:blip r:embed="rId1"/>
          <a:stretch/>
        </p:blipFill>
        <p:spPr>
          <a:xfrm>
            <a:off x="0" y="0"/>
            <a:ext cx="12191040" cy="6856920"/>
          </a:xfrm>
          <a:prstGeom prst="rect">
            <a:avLst/>
          </a:prstGeom>
          <a:ln w="0">
            <a:noFill/>
          </a:ln>
        </p:spPr>
      </p:pic>
      <p:pic>
        <p:nvPicPr>
          <p:cNvPr id="248" name="Google Shape;206;p20_2" descr="image.png"/>
          <p:cNvPicPr/>
          <p:nvPr/>
        </p:nvPicPr>
        <p:blipFill>
          <a:blip r:embed="rId2"/>
          <a:stretch/>
        </p:blipFill>
        <p:spPr>
          <a:xfrm>
            <a:off x="581040" y="1833480"/>
            <a:ext cx="5275800" cy="4285080"/>
          </a:xfrm>
          <a:prstGeom prst="rect">
            <a:avLst/>
          </a:prstGeom>
          <a:ln w="0">
            <a:noFill/>
          </a:ln>
        </p:spPr>
      </p:pic>
      <p:pic>
        <p:nvPicPr>
          <p:cNvPr id="249" name="Google Shape;207;p20_2" descr="image.png"/>
          <p:cNvPicPr/>
          <p:nvPr/>
        </p:nvPicPr>
        <p:blipFill>
          <a:blip r:embed="rId3"/>
          <a:stretch/>
        </p:blipFill>
        <p:spPr>
          <a:xfrm>
            <a:off x="9360" y="9360"/>
            <a:ext cx="12171960" cy="265680"/>
          </a:xfrm>
          <a:prstGeom prst="rect">
            <a:avLst/>
          </a:prstGeom>
          <a:ln w="0">
            <a:noFill/>
          </a:ln>
        </p:spPr>
      </p:pic>
      <p:pic>
        <p:nvPicPr>
          <p:cNvPr id="250" name="Google Shape;208;p20_2" descr="image.png"/>
          <p:cNvPicPr/>
          <p:nvPr/>
        </p:nvPicPr>
        <p:blipFill>
          <a:blip r:embed="rId4"/>
          <a:stretch/>
        </p:blipFill>
        <p:spPr>
          <a:xfrm>
            <a:off x="9360" y="6581880"/>
            <a:ext cx="12171960" cy="265680"/>
          </a:xfrm>
          <a:prstGeom prst="rect">
            <a:avLst/>
          </a:prstGeom>
          <a:ln w="0">
            <a:noFill/>
          </a:ln>
        </p:spPr>
      </p:pic>
      <p:pic>
        <p:nvPicPr>
          <p:cNvPr id="251" name="Google Shape;209;p20_2" descr="image.png"/>
          <p:cNvPicPr/>
          <p:nvPr/>
        </p:nvPicPr>
        <p:blipFill>
          <a:blip r:embed="rId5"/>
          <a:stretch/>
        </p:blipFill>
        <p:spPr>
          <a:xfrm>
            <a:off x="590400" y="1843200"/>
            <a:ext cx="5256720" cy="4266000"/>
          </a:xfrm>
          <a:prstGeom prst="rect">
            <a:avLst/>
          </a:prstGeom>
          <a:ln w="0">
            <a:noFill/>
          </a:ln>
        </p:spPr>
      </p:pic>
      <p:sp>
        <p:nvSpPr>
          <p:cNvPr id="252" name="Google Shape;210;p20_2"/>
          <p:cNvSpPr/>
          <p:nvPr/>
        </p:nvSpPr>
        <p:spPr>
          <a:xfrm>
            <a:off x="6572160" y="2676600"/>
            <a:ext cx="503748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253" name="Google Shape;211;p20_1"/>
          <p:cNvSpPr/>
          <p:nvPr/>
        </p:nvSpPr>
        <p:spPr>
          <a:xfrm>
            <a:off x="6572160" y="3591000"/>
            <a:ext cx="503748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Secondary Surveillance Radar (SSR)</a:t>
            </a:r>
            <a:br/>
            <a:r>
              <a:rPr b="0" i="1" lang="en-US" sz="1350" spc="-1" strike="noStrike">
                <a:solidFill>
                  <a:srgbClr val="cbd5e1"/>
                </a:solidFill>
                <a:latin typeface="Inter"/>
                <a:ea typeface="Inter"/>
              </a:rPr>
              <a:t>Cooperative.</a:t>
            </a:r>
            <a:r>
              <a:rPr b="0" lang="en-US" sz="1350" spc="-1" strike="noStrike">
                <a:solidFill>
                  <a:srgbClr val="cbd5e1"/>
                </a:solidFill>
                <a:latin typeface="Inter"/>
                <a:ea typeface="Inter"/>
              </a:rPr>
              <a:t> The evolution of IFF. Interrogator sends 1030MHz, Transponder replies 1090MHz.</a:t>
            </a:r>
            <a:endParaRPr b="0" lang="en-NZ" sz="1350" spc="-1" strike="noStrike">
              <a:latin typeface="Arial"/>
            </a:endParaRPr>
          </a:p>
        </p:txBody>
      </p:sp>
      <p:sp>
        <p:nvSpPr>
          <p:cNvPr id="254" name="Google Shape;212;p20_1"/>
          <p:cNvSpPr/>
          <p:nvPr/>
        </p:nvSpPr>
        <p:spPr>
          <a:xfrm>
            <a:off x="6572160" y="4505400"/>
            <a:ext cx="503748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ADS-B</a:t>
            </a:r>
            <a:br/>
            <a:r>
              <a:rPr b="0" i="1" lang="en-US" sz="1350" spc="-1" strike="noStrike">
                <a:solidFill>
                  <a:srgbClr val="cbd5e1"/>
                </a:solidFill>
                <a:latin typeface="Inter"/>
                <a:ea typeface="Inter"/>
              </a:rPr>
              <a:t>Broadcast.</a:t>
            </a:r>
            <a:r>
              <a:rPr b="0" lang="en-US" sz="1350" spc="-1" strike="noStrike">
                <a:solidFill>
                  <a:srgbClr val="cbd5e1"/>
                </a:solidFill>
                <a:latin typeface="Inter"/>
                <a:ea typeface="Inter"/>
              </a:rPr>
              <a:t> The aircraft determines its own position via GPS and broadcasts it.</a:t>
            </a:r>
            <a:endParaRPr b="0" lang="en-NZ" sz="1350" spc="-1" strike="noStrike">
              <a:latin typeface="Arial"/>
            </a:endParaRPr>
          </a:p>
        </p:txBody>
      </p:sp>
      <p:sp>
        <p:nvSpPr>
          <p:cNvPr id="255" name="Google Shape;213;p20_2"/>
          <p:cNvSpPr/>
          <p:nvPr/>
        </p:nvSpPr>
        <p:spPr>
          <a:xfrm>
            <a:off x="6334200" y="2676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56" name="Google Shape;214;p20_1"/>
          <p:cNvSpPr/>
          <p:nvPr/>
        </p:nvSpPr>
        <p:spPr>
          <a:xfrm>
            <a:off x="6334200" y="35910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57" name="Google Shape;215;p20_1"/>
          <p:cNvSpPr/>
          <p:nvPr/>
        </p:nvSpPr>
        <p:spPr>
          <a:xfrm>
            <a:off x="6334200" y="45054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58" name="Google Shape;216;p20_2"/>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Modern Triad</a:t>
            </a:r>
            <a:endParaRPr b="0" lang="en-NZ" sz="2700" spc="-1" strike="noStrike">
              <a:latin typeface="Arial"/>
            </a:endParaRPr>
          </a:p>
        </p:txBody>
      </p:sp>
      <p:sp>
        <p:nvSpPr>
          <p:cNvPr id="259" name="Google Shape;217;p20_2"/>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Google Shape;252;p23" descr="image.png"/>
          <p:cNvPicPr/>
          <p:nvPr/>
        </p:nvPicPr>
        <p:blipFill>
          <a:blip r:embed="rId1"/>
          <a:stretch/>
        </p:blipFill>
        <p:spPr>
          <a:xfrm>
            <a:off x="0" y="0"/>
            <a:ext cx="12191040" cy="6856920"/>
          </a:xfrm>
          <a:prstGeom prst="rect">
            <a:avLst/>
          </a:prstGeom>
          <a:ln w="0">
            <a:noFill/>
          </a:ln>
        </p:spPr>
      </p:pic>
      <p:pic>
        <p:nvPicPr>
          <p:cNvPr id="261" name="Google Shape;253;p23" descr="image.png"/>
          <p:cNvPicPr/>
          <p:nvPr/>
        </p:nvPicPr>
        <p:blipFill>
          <a:blip r:embed="rId2"/>
          <a:stretch/>
        </p:blipFill>
        <p:spPr>
          <a:xfrm>
            <a:off x="6334200" y="3176640"/>
            <a:ext cx="5275800" cy="1599120"/>
          </a:xfrm>
          <a:prstGeom prst="rect">
            <a:avLst/>
          </a:prstGeom>
          <a:ln w="0">
            <a:noFill/>
          </a:ln>
        </p:spPr>
      </p:pic>
      <p:pic>
        <p:nvPicPr>
          <p:cNvPr id="262" name="Google Shape;254;p23" descr="image.png"/>
          <p:cNvPicPr/>
          <p:nvPr/>
        </p:nvPicPr>
        <p:blipFill>
          <a:blip r:embed="rId3"/>
          <a:stretch/>
        </p:blipFill>
        <p:spPr>
          <a:xfrm>
            <a:off x="9360" y="9360"/>
            <a:ext cx="12171960" cy="265680"/>
          </a:xfrm>
          <a:prstGeom prst="rect">
            <a:avLst/>
          </a:prstGeom>
          <a:ln w="0">
            <a:noFill/>
          </a:ln>
        </p:spPr>
      </p:pic>
      <p:pic>
        <p:nvPicPr>
          <p:cNvPr id="263" name="Google Shape;255;p23" descr="image.png"/>
          <p:cNvPicPr/>
          <p:nvPr/>
        </p:nvPicPr>
        <p:blipFill>
          <a:blip r:embed="rId4"/>
          <a:stretch/>
        </p:blipFill>
        <p:spPr>
          <a:xfrm>
            <a:off x="9360" y="6581880"/>
            <a:ext cx="12171960" cy="265680"/>
          </a:xfrm>
          <a:prstGeom prst="rect">
            <a:avLst/>
          </a:prstGeom>
          <a:ln w="0">
            <a:noFill/>
          </a:ln>
        </p:spPr>
      </p:pic>
      <p:sp>
        <p:nvSpPr>
          <p:cNvPr id="264" name="Google Shape;256;p23"/>
          <p:cNvSpPr/>
          <p:nvPr/>
        </p:nvSpPr>
        <p:spPr>
          <a:xfrm>
            <a:off x="581040" y="3009960"/>
            <a:ext cx="52758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To prevent frequency congestion, the system is split:</a:t>
            </a:r>
            <a:endParaRPr b="0" lang="en-NZ" sz="1350" spc="-1" strike="noStrike">
              <a:latin typeface="Arial"/>
            </a:endParaRPr>
          </a:p>
        </p:txBody>
      </p:sp>
      <p:sp>
        <p:nvSpPr>
          <p:cNvPr id="265" name="Google Shape;257;p23"/>
          <p:cNvSpPr/>
          <p:nvPr/>
        </p:nvSpPr>
        <p:spPr>
          <a:xfrm>
            <a:off x="581040" y="3629160"/>
            <a:ext cx="2913480" cy="3646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e2e8f0"/>
                </a:solidFill>
                <a:latin typeface="Inter"/>
                <a:ea typeface="Inter"/>
              </a:rPr>
              <a:t>1090 MHz Extended Squitter (1090ES)</a:t>
            </a:r>
            <a:endParaRPr b="0" lang="en-NZ" sz="1200" spc="-1" strike="noStrike">
              <a:latin typeface="Arial"/>
            </a:endParaRPr>
          </a:p>
        </p:txBody>
      </p:sp>
      <p:sp>
        <p:nvSpPr>
          <p:cNvPr id="266" name="Google Shape;258;p23"/>
          <p:cNvSpPr/>
          <p:nvPr/>
        </p:nvSpPr>
        <p:spPr>
          <a:xfrm>
            <a:off x="581040" y="3952800"/>
            <a:ext cx="5275800" cy="4791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Global Standard. Commercial/Military/High-Altitude. High bandwidth but crowded spectrum.</a:t>
            </a:r>
            <a:endParaRPr b="0" lang="en-NZ" sz="1050" spc="-1" strike="noStrike">
              <a:latin typeface="Arial"/>
            </a:endParaRPr>
          </a:p>
        </p:txBody>
      </p:sp>
      <p:sp>
        <p:nvSpPr>
          <p:cNvPr id="267" name="Google Shape;259;p23"/>
          <p:cNvSpPr/>
          <p:nvPr/>
        </p:nvSpPr>
        <p:spPr>
          <a:xfrm>
            <a:off x="581040" y="4676760"/>
            <a:ext cx="3485160" cy="3646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e2e8f0"/>
                </a:solidFill>
                <a:latin typeface="Inter"/>
                <a:ea typeface="Inter"/>
              </a:rPr>
              <a:t>978 MHz UAT (Universal Access Transceiver)</a:t>
            </a:r>
            <a:endParaRPr b="0" lang="en-NZ" sz="1200" spc="-1" strike="noStrike">
              <a:latin typeface="Arial"/>
            </a:endParaRPr>
          </a:p>
        </p:txBody>
      </p:sp>
      <p:sp>
        <p:nvSpPr>
          <p:cNvPr id="268" name="Google Shape;260;p23"/>
          <p:cNvSpPr/>
          <p:nvPr/>
        </p:nvSpPr>
        <p:spPr>
          <a:xfrm>
            <a:off x="581040" y="5000760"/>
            <a:ext cx="527580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US Only. General Aviation &lt; 18,000 ft. Supports FIS-B (Weather) bandwidth.</a:t>
            </a:r>
            <a:endParaRPr b="0" lang="en-NZ" sz="1050" spc="-1" strike="noStrike">
              <a:latin typeface="Arial"/>
            </a:endParaRPr>
          </a:p>
        </p:txBody>
      </p:sp>
      <p:sp>
        <p:nvSpPr>
          <p:cNvPr id="269" name="Google Shape;261;p23"/>
          <p:cNvSpPr/>
          <p:nvPr/>
        </p:nvSpPr>
        <p:spPr>
          <a:xfrm>
            <a:off x="6581880" y="3843360"/>
            <a:ext cx="478044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is </a:t>
            </a:r>
            <a:r>
              <a:rPr b="1" lang="en-US" sz="1350" spc="-1" strike="noStrike">
                <a:solidFill>
                  <a:srgbClr val="cbd5e1"/>
                </a:solidFill>
                <a:latin typeface="Inter"/>
                <a:ea typeface="Inter"/>
              </a:rPr>
              <a:t>Automatic</a:t>
            </a:r>
            <a:r>
              <a:rPr b="0" lang="en-US" sz="1350" spc="-1" strike="noStrike">
                <a:solidFill>
                  <a:srgbClr val="cbd5e1"/>
                </a:solidFill>
                <a:latin typeface="Inter"/>
                <a:ea typeface="Inter"/>
              </a:rPr>
              <a:t> (No Pilot Input) and </a:t>
            </a:r>
            <a:r>
              <a:rPr b="1" lang="en-US" sz="1350" spc="-1" strike="noStrike">
                <a:solidFill>
                  <a:srgbClr val="cbd5e1"/>
                </a:solidFill>
                <a:latin typeface="Inter"/>
                <a:ea typeface="Inter"/>
              </a:rPr>
              <a:t>Dependent</a:t>
            </a:r>
            <a:r>
              <a:rPr b="0" lang="en-US" sz="1350" spc="-1" strike="noStrike">
                <a:solidFill>
                  <a:srgbClr val="cbd5e1"/>
                </a:solidFill>
                <a:latin typeface="Inter"/>
                <a:ea typeface="Inter"/>
              </a:rPr>
              <a:t> (Relies on GPS).</a:t>
            </a:r>
            <a:endParaRPr b="0" lang="en-NZ" sz="1350" spc="-1" strike="noStrike">
              <a:latin typeface="Arial"/>
            </a:endParaRPr>
          </a:p>
        </p:txBody>
      </p:sp>
      <p:sp>
        <p:nvSpPr>
          <p:cNvPr id="270" name="Google Shape;262;p23"/>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ADS-B Technical Architecture</a:t>
            </a:r>
            <a:endParaRPr b="0" lang="en-NZ" sz="2700" spc="-1" strike="noStrike">
              <a:latin typeface="Arial"/>
            </a:endParaRPr>
          </a:p>
        </p:txBody>
      </p:sp>
      <p:sp>
        <p:nvSpPr>
          <p:cNvPr id="271" name="Google Shape;263;p23"/>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272" name="Google Shape;264;p23"/>
          <p:cNvSpPr/>
          <p:nvPr/>
        </p:nvSpPr>
        <p:spPr>
          <a:xfrm>
            <a:off x="581040" y="26193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Dual-Link Strategy</a:t>
            </a:r>
            <a:endParaRPr b="0" lang="en-NZ" sz="1410" spc="-1" strike="noStrike">
              <a:latin typeface="Arial"/>
            </a:endParaRPr>
          </a:p>
        </p:txBody>
      </p:sp>
      <p:sp>
        <p:nvSpPr>
          <p:cNvPr id="273" name="Google Shape;265;p23"/>
          <p:cNvSpPr/>
          <p:nvPr/>
        </p:nvSpPr>
        <p:spPr>
          <a:xfrm>
            <a:off x="6581880" y="342432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Key Concept</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Google Shape;270;p24" descr="image.png"/>
          <p:cNvPicPr/>
          <p:nvPr/>
        </p:nvPicPr>
        <p:blipFill>
          <a:blip r:embed="rId1"/>
          <a:stretch/>
        </p:blipFill>
        <p:spPr>
          <a:xfrm>
            <a:off x="0" y="0"/>
            <a:ext cx="12191040" cy="6856920"/>
          </a:xfrm>
          <a:prstGeom prst="rect">
            <a:avLst/>
          </a:prstGeom>
          <a:ln w="0">
            <a:noFill/>
          </a:ln>
        </p:spPr>
      </p:pic>
      <p:pic>
        <p:nvPicPr>
          <p:cNvPr id="275" name="Google Shape;271;p24" descr="image.png"/>
          <p:cNvPicPr/>
          <p:nvPr/>
        </p:nvPicPr>
        <p:blipFill>
          <a:blip r:embed="rId2"/>
          <a:stretch/>
        </p:blipFill>
        <p:spPr>
          <a:xfrm>
            <a:off x="581040" y="1833480"/>
            <a:ext cx="5275800" cy="4285080"/>
          </a:xfrm>
          <a:prstGeom prst="rect">
            <a:avLst/>
          </a:prstGeom>
          <a:ln w="0">
            <a:noFill/>
          </a:ln>
        </p:spPr>
      </p:pic>
      <p:pic>
        <p:nvPicPr>
          <p:cNvPr id="276" name="Google Shape;272;p24" descr="image.png"/>
          <p:cNvPicPr/>
          <p:nvPr/>
        </p:nvPicPr>
        <p:blipFill>
          <a:blip r:embed="rId3"/>
          <a:stretch/>
        </p:blipFill>
        <p:spPr>
          <a:xfrm>
            <a:off x="9360" y="9360"/>
            <a:ext cx="12171960" cy="265680"/>
          </a:xfrm>
          <a:prstGeom prst="rect">
            <a:avLst/>
          </a:prstGeom>
          <a:ln w="0">
            <a:noFill/>
          </a:ln>
        </p:spPr>
      </p:pic>
      <p:pic>
        <p:nvPicPr>
          <p:cNvPr id="277" name="Google Shape;273;p24" descr="image.png"/>
          <p:cNvPicPr/>
          <p:nvPr/>
        </p:nvPicPr>
        <p:blipFill>
          <a:blip r:embed="rId4"/>
          <a:stretch/>
        </p:blipFill>
        <p:spPr>
          <a:xfrm>
            <a:off x="9360" y="6581880"/>
            <a:ext cx="12171960" cy="265680"/>
          </a:xfrm>
          <a:prstGeom prst="rect">
            <a:avLst/>
          </a:prstGeom>
          <a:ln w="0">
            <a:noFill/>
          </a:ln>
        </p:spPr>
      </p:pic>
      <p:pic>
        <p:nvPicPr>
          <p:cNvPr id="278" name="Google Shape;274;p24" descr="image.png"/>
          <p:cNvPicPr/>
          <p:nvPr/>
        </p:nvPicPr>
        <p:blipFill>
          <a:blip r:embed="rId5"/>
          <a:stretch/>
        </p:blipFill>
        <p:spPr>
          <a:xfrm>
            <a:off x="590400" y="1843200"/>
            <a:ext cx="5256720" cy="4266000"/>
          </a:xfrm>
          <a:prstGeom prst="rect">
            <a:avLst/>
          </a:prstGeom>
          <a:ln w="0">
            <a:noFill/>
          </a:ln>
        </p:spPr>
      </p:pic>
      <p:sp>
        <p:nvSpPr>
          <p:cNvPr id="279" name="Google Shape;275;p24"/>
          <p:cNvSpPr/>
          <p:nvPr/>
        </p:nvSpPr>
        <p:spPr>
          <a:xfrm>
            <a:off x="6334200" y="315756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Placing receivers on satellites enables global coverage, including oceans and poles.</a:t>
            </a:r>
            <a:endParaRPr b="0" lang="en-NZ" sz="1350" spc="-1" strike="noStrike">
              <a:latin typeface="Arial"/>
            </a:endParaRPr>
          </a:p>
        </p:txBody>
      </p:sp>
      <p:sp>
        <p:nvSpPr>
          <p:cNvPr id="280" name="Google Shape;276;p24"/>
          <p:cNvSpPr/>
          <p:nvPr/>
        </p:nvSpPr>
        <p:spPr>
          <a:xfrm>
            <a:off x="6572160" y="38624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The Challenge:</a:t>
            </a:r>
            <a:r>
              <a:rPr b="0" lang="en-US" sz="1350" spc="-1" strike="noStrike">
                <a:solidFill>
                  <a:srgbClr val="cbd5e1"/>
                </a:solidFill>
                <a:latin typeface="Inter"/>
                <a:ea typeface="Inter"/>
              </a:rPr>
              <a:t> Detecting low-power 1090MHz signals from 780km orbit.</a:t>
            </a:r>
            <a:endParaRPr b="0" lang="en-NZ" sz="1350" spc="-1" strike="noStrike">
              <a:latin typeface="Arial"/>
            </a:endParaRPr>
          </a:p>
        </p:txBody>
      </p:sp>
      <p:sp>
        <p:nvSpPr>
          <p:cNvPr id="281" name="Google Shape;277;p24"/>
          <p:cNvSpPr/>
          <p:nvPr/>
        </p:nvSpPr>
        <p:spPr>
          <a:xfrm>
            <a:off x="6572160" y="45194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The Value:</a:t>
            </a:r>
            <a:r>
              <a:rPr b="0" lang="en-US" sz="1350" spc="-1" strike="noStrike">
                <a:solidFill>
                  <a:srgbClr val="cbd5e1"/>
                </a:solidFill>
                <a:latin typeface="Inter"/>
                <a:ea typeface="Inter"/>
              </a:rPr>
              <a:t> Persistent tracking of high-value military assets in non-permissive environments.</a:t>
            </a:r>
            <a:endParaRPr b="0" lang="en-NZ" sz="1350" spc="-1" strike="noStrike">
              <a:latin typeface="Arial"/>
            </a:endParaRPr>
          </a:p>
        </p:txBody>
      </p:sp>
      <p:sp>
        <p:nvSpPr>
          <p:cNvPr id="282" name="Google Shape;278;p24"/>
          <p:cNvSpPr/>
          <p:nvPr/>
        </p:nvSpPr>
        <p:spPr>
          <a:xfrm>
            <a:off x="6334200" y="38624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83" name="Google Shape;279;p24"/>
          <p:cNvSpPr/>
          <p:nvPr/>
        </p:nvSpPr>
        <p:spPr>
          <a:xfrm>
            <a:off x="6334200" y="45194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284" name="Google Shape;280;p24"/>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Space-Based Surveillance</a:t>
            </a:r>
            <a:endParaRPr b="0" lang="en-NZ" sz="2700" spc="-1" strike="noStrike">
              <a:latin typeface="Arial"/>
            </a:endParaRPr>
          </a:p>
        </p:txBody>
      </p:sp>
      <p:sp>
        <p:nvSpPr>
          <p:cNvPr id="285" name="Google Shape;281;p24"/>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286" name="Google Shape;282;p24"/>
          <p:cNvSpPr/>
          <p:nvPr/>
        </p:nvSpPr>
        <p:spPr>
          <a:xfrm>
            <a:off x="6334200" y="27669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Aireon / Iridium NEXT</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Google Shape;287;p25" descr="image.png"/>
          <p:cNvPicPr/>
          <p:nvPr/>
        </p:nvPicPr>
        <p:blipFill>
          <a:blip r:embed="rId1"/>
          <a:stretch/>
        </p:blipFill>
        <p:spPr>
          <a:xfrm>
            <a:off x="0" y="0"/>
            <a:ext cx="12191040" cy="6856920"/>
          </a:xfrm>
          <a:prstGeom prst="rect">
            <a:avLst/>
          </a:prstGeom>
          <a:ln w="0">
            <a:noFill/>
          </a:ln>
        </p:spPr>
      </p:pic>
      <p:pic>
        <p:nvPicPr>
          <p:cNvPr id="288" name="Google Shape;288;p25" descr="image.png"/>
          <p:cNvPicPr/>
          <p:nvPr/>
        </p:nvPicPr>
        <p:blipFill>
          <a:blip r:embed="rId2"/>
          <a:stretch/>
        </p:blipFill>
        <p:spPr>
          <a:xfrm>
            <a:off x="581040" y="2500200"/>
            <a:ext cx="5275800" cy="2951640"/>
          </a:xfrm>
          <a:prstGeom prst="rect">
            <a:avLst/>
          </a:prstGeom>
          <a:ln w="0">
            <a:noFill/>
          </a:ln>
        </p:spPr>
      </p:pic>
      <p:pic>
        <p:nvPicPr>
          <p:cNvPr id="289" name="Google Shape;289;p25" descr="image.png"/>
          <p:cNvPicPr/>
          <p:nvPr/>
        </p:nvPicPr>
        <p:blipFill>
          <a:blip r:embed="rId3"/>
          <a:stretch/>
        </p:blipFill>
        <p:spPr>
          <a:xfrm>
            <a:off x="6334200" y="2771640"/>
            <a:ext cx="5275800" cy="2408760"/>
          </a:xfrm>
          <a:prstGeom prst="rect">
            <a:avLst/>
          </a:prstGeom>
          <a:ln w="0">
            <a:noFill/>
          </a:ln>
        </p:spPr>
      </p:pic>
      <p:pic>
        <p:nvPicPr>
          <p:cNvPr id="290" name="Google Shape;290;p25" descr="image.png"/>
          <p:cNvPicPr/>
          <p:nvPr/>
        </p:nvPicPr>
        <p:blipFill>
          <a:blip r:embed="rId4"/>
          <a:stretch/>
        </p:blipFill>
        <p:spPr>
          <a:xfrm>
            <a:off x="9360" y="9360"/>
            <a:ext cx="12171960" cy="265680"/>
          </a:xfrm>
          <a:prstGeom prst="rect">
            <a:avLst/>
          </a:prstGeom>
          <a:ln w="0">
            <a:noFill/>
          </a:ln>
        </p:spPr>
      </p:pic>
      <p:pic>
        <p:nvPicPr>
          <p:cNvPr id="291" name="Google Shape;291;p25" descr="image.png"/>
          <p:cNvPicPr/>
          <p:nvPr/>
        </p:nvPicPr>
        <p:blipFill>
          <a:blip r:embed="rId5"/>
          <a:stretch/>
        </p:blipFill>
        <p:spPr>
          <a:xfrm>
            <a:off x="9360" y="6581880"/>
            <a:ext cx="12171960" cy="265680"/>
          </a:xfrm>
          <a:prstGeom prst="rect">
            <a:avLst/>
          </a:prstGeom>
          <a:ln w="0">
            <a:noFill/>
          </a:ln>
        </p:spPr>
      </p:pic>
      <p:sp>
        <p:nvSpPr>
          <p:cNvPr id="292" name="Google Shape;292;p25"/>
          <p:cNvSpPr/>
          <p:nvPr/>
        </p:nvSpPr>
        <p:spPr>
          <a:xfrm>
            <a:off x="828720" y="316692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Mandatory.</a:t>
            </a:r>
            <a:r>
              <a:rPr b="0" lang="en-US" sz="1350" spc="-1" strike="noStrike">
                <a:solidFill>
                  <a:srgbClr val="cbd5e1"/>
                </a:solidFill>
                <a:latin typeface="Inter"/>
                <a:ea typeface="Inter"/>
              </a:rPr>
              <a:t> The aircraft broadcasts its state vector.</a:t>
            </a:r>
            <a:endParaRPr b="0" lang="en-NZ" sz="1350" spc="-1" strike="noStrike">
              <a:latin typeface="Arial"/>
            </a:endParaRPr>
          </a:p>
        </p:txBody>
      </p:sp>
      <p:sp>
        <p:nvSpPr>
          <p:cNvPr id="293" name="Google Shape;293;p25"/>
          <p:cNvSpPr/>
          <p:nvPr/>
        </p:nvSpPr>
        <p:spPr>
          <a:xfrm>
            <a:off x="6581880" y="343836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Situational Awareness.</a:t>
            </a:r>
            <a:r>
              <a:rPr b="0" lang="en-US" sz="1350" spc="-1" strike="noStrike">
                <a:solidFill>
                  <a:srgbClr val="cbd5e1"/>
                </a:solidFill>
                <a:latin typeface="Inter"/>
                <a:ea typeface="Inter"/>
              </a:rPr>
              <a:t> Cockpit receives data.</a:t>
            </a:r>
            <a:endParaRPr b="0" lang="en-NZ" sz="1350" spc="-1" strike="noStrike">
              <a:latin typeface="Arial"/>
            </a:endParaRPr>
          </a:p>
        </p:txBody>
      </p:sp>
      <p:sp>
        <p:nvSpPr>
          <p:cNvPr id="294" name="Google Shape;294;p25"/>
          <p:cNvSpPr/>
          <p:nvPr/>
        </p:nvSpPr>
        <p:spPr>
          <a:xfrm>
            <a:off x="1066680" y="359568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Position (Lat/Lon)</a:t>
            </a:r>
            <a:endParaRPr b="0" lang="en-NZ" sz="1350" spc="-1" strike="noStrike">
              <a:latin typeface="Arial"/>
            </a:endParaRPr>
          </a:p>
        </p:txBody>
      </p:sp>
      <p:sp>
        <p:nvSpPr>
          <p:cNvPr id="295" name="Google Shape;295;p25"/>
          <p:cNvSpPr/>
          <p:nvPr/>
        </p:nvSpPr>
        <p:spPr>
          <a:xfrm>
            <a:off x="1066680" y="399564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Velocity Vector</a:t>
            </a:r>
            <a:endParaRPr b="0" lang="en-NZ" sz="1350" spc="-1" strike="noStrike">
              <a:latin typeface="Arial"/>
            </a:endParaRPr>
          </a:p>
        </p:txBody>
      </p:sp>
      <p:sp>
        <p:nvSpPr>
          <p:cNvPr id="296" name="Google Shape;296;p25"/>
          <p:cNvSpPr/>
          <p:nvPr/>
        </p:nvSpPr>
        <p:spPr>
          <a:xfrm>
            <a:off x="1066680" y="439596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Baro &amp; Geo Altitude</a:t>
            </a:r>
            <a:endParaRPr b="0" lang="en-NZ" sz="1350" spc="-1" strike="noStrike">
              <a:latin typeface="Arial"/>
            </a:endParaRPr>
          </a:p>
        </p:txBody>
      </p:sp>
      <p:sp>
        <p:nvSpPr>
          <p:cNvPr id="297" name="Google Shape;297;p25"/>
          <p:cNvSpPr/>
          <p:nvPr/>
        </p:nvSpPr>
        <p:spPr>
          <a:xfrm>
            <a:off x="1066680" y="479592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Flight ID / Callsign</a:t>
            </a:r>
            <a:endParaRPr b="0" lang="en-NZ" sz="1350" spc="-1" strike="noStrike">
              <a:latin typeface="Arial"/>
            </a:endParaRPr>
          </a:p>
        </p:txBody>
      </p:sp>
      <p:sp>
        <p:nvSpPr>
          <p:cNvPr id="298" name="Google Shape;298;p25"/>
          <p:cNvSpPr/>
          <p:nvPr/>
        </p:nvSpPr>
        <p:spPr>
          <a:xfrm>
            <a:off x="6819840" y="386712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TIS-B:</a:t>
            </a:r>
            <a:r>
              <a:rPr b="0" lang="en-US" sz="1350" spc="-1" strike="noStrike">
                <a:solidFill>
                  <a:srgbClr val="cbd5e1"/>
                </a:solidFill>
                <a:latin typeface="Inter"/>
                <a:ea typeface="Inter"/>
              </a:rPr>
              <a:t> Traffic Information (uplink of non-ADS-B targets).</a:t>
            </a:r>
            <a:endParaRPr b="0" lang="en-NZ" sz="1350" spc="-1" strike="noStrike">
              <a:latin typeface="Arial"/>
            </a:endParaRPr>
          </a:p>
        </p:txBody>
      </p:sp>
      <p:sp>
        <p:nvSpPr>
          <p:cNvPr id="299" name="Google Shape;299;p25"/>
          <p:cNvSpPr/>
          <p:nvPr/>
        </p:nvSpPr>
        <p:spPr>
          <a:xfrm>
            <a:off x="6819840" y="452448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FIS-B:</a:t>
            </a:r>
            <a:r>
              <a:rPr b="0" lang="en-US" sz="1350" spc="-1" strike="noStrike">
                <a:solidFill>
                  <a:srgbClr val="cbd5e1"/>
                </a:solidFill>
                <a:latin typeface="Inter"/>
                <a:ea typeface="Inter"/>
              </a:rPr>
              <a:t> Flight Information (Weather) - UAT Only.</a:t>
            </a:r>
            <a:endParaRPr b="0" lang="en-NZ" sz="1350" spc="-1" strike="noStrike">
              <a:latin typeface="Arial"/>
            </a:endParaRPr>
          </a:p>
        </p:txBody>
      </p:sp>
      <p:sp>
        <p:nvSpPr>
          <p:cNvPr id="300" name="Google Shape;300;p25"/>
          <p:cNvSpPr/>
          <p:nvPr/>
        </p:nvSpPr>
        <p:spPr>
          <a:xfrm>
            <a:off x="828720" y="35956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1" name="Google Shape;301;p25"/>
          <p:cNvSpPr/>
          <p:nvPr/>
        </p:nvSpPr>
        <p:spPr>
          <a:xfrm>
            <a:off x="828720" y="39956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2" name="Google Shape;302;p25"/>
          <p:cNvSpPr/>
          <p:nvPr/>
        </p:nvSpPr>
        <p:spPr>
          <a:xfrm>
            <a:off x="828720" y="43959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3" name="Google Shape;303;p25"/>
          <p:cNvSpPr/>
          <p:nvPr/>
        </p:nvSpPr>
        <p:spPr>
          <a:xfrm>
            <a:off x="828720" y="47959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4" name="Google Shape;304;p25"/>
          <p:cNvSpPr/>
          <p:nvPr/>
        </p:nvSpPr>
        <p:spPr>
          <a:xfrm>
            <a:off x="6581880" y="38671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5" name="Google Shape;305;p25"/>
          <p:cNvSpPr/>
          <p:nvPr/>
        </p:nvSpPr>
        <p:spPr>
          <a:xfrm>
            <a:off x="6581880" y="45244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06" name="Google Shape;306;p25"/>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Concept of Operations: IN vs OUT</a:t>
            </a:r>
            <a:endParaRPr b="0" lang="en-NZ" sz="2700" spc="-1" strike="noStrike">
              <a:latin typeface="Arial"/>
            </a:endParaRPr>
          </a:p>
        </p:txBody>
      </p:sp>
      <p:sp>
        <p:nvSpPr>
          <p:cNvPr id="307" name="Google Shape;307;p25"/>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308" name="Google Shape;308;p25"/>
          <p:cNvSpPr/>
          <p:nvPr/>
        </p:nvSpPr>
        <p:spPr>
          <a:xfrm>
            <a:off x="828720" y="274788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ADS-B OUT (Tx)</a:t>
            </a:r>
            <a:endParaRPr b="0" lang="en-NZ" sz="1500" spc="-1" strike="noStrike">
              <a:latin typeface="Arial"/>
            </a:endParaRPr>
          </a:p>
        </p:txBody>
      </p:sp>
      <p:sp>
        <p:nvSpPr>
          <p:cNvPr id="309" name="Google Shape;309;p25"/>
          <p:cNvSpPr/>
          <p:nvPr/>
        </p:nvSpPr>
        <p:spPr>
          <a:xfrm>
            <a:off x="6581880" y="301932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ADS-B IN (Rx)</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Google Shape;95;p14" descr="image.png"/>
          <p:cNvPicPr/>
          <p:nvPr/>
        </p:nvPicPr>
        <p:blipFill>
          <a:blip r:embed="rId1"/>
          <a:stretch/>
        </p:blipFill>
        <p:spPr>
          <a:xfrm>
            <a:off x="0" y="0"/>
            <a:ext cx="12191040" cy="6856920"/>
          </a:xfrm>
          <a:prstGeom prst="rect">
            <a:avLst/>
          </a:prstGeom>
          <a:ln w="0">
            <a:noFill/>
          </a:ln>
        </p:spPr>
      </p:pic>
      <p:pic>
        <p:nvPicPr>
          <p:cNvPr id="52" name="Google Shape;96;p14" descr="image.png"/>
          <p:cNvPicPr/>
          <p:nvPr/>
        </p:nvPicPr>
        <p:blipFill>
          <a:blip r:embed="rId2"/>
          <a:stretch/>
        </p:blipFill>
        <p:spPr>
          <a:xfrm>
            <a:off x="581040" y="1581120"/>
            <a:ext cx="5394960" cy="2275560"/>
          </a:xfrm>
          <a:prstGeom prst="rect">
            <a:avLst/>
          </a:prstGeom>
          <a:ln w="0">
            <a:noFill/>
          </a:ln>
        </p:spPr>
      </p:pic>
      <p:pic>
        <p:nvPicPr>
          <p:cNvPr id="53" name="Google Shape;97;p14" descr="image.png"/>
          <p:cNvPicPr/>
          <p:nvPr/>
        </p:nvPicPr>
        <p:blipFill>
          <a:blip r:embed="rId3"/>
          <a:stretch/>
        </p:blipFill>
        <p:spPr>
          <a:xfrm>
            <a:off x="6215040" y="1581120"/>
            <a:ext cx="5394960" cy="2275560"/>
          </a:xfrm>
          <a:prstGeom prst="rect">
            <a:avLst/>
          </a:prstGeom>
          <a:ln w="0">
            <a:noFill/>
          </a:ln>
        </p:spPr>
      </p:pic>
      <p:pic>
        <p:nvPicPr>
          <p:cNvPr id="54" name="Google Shape;98;p14" descr="image.png"/>
          <p:cNvPicPr/>
          <p:nvPr/>
        </p:nvPicPr>
        <p:blipFill>
          <a:blip r:embed="rId4"/>
          <a:stretch/>
        </p:blipFill>
        <p:spPr>
          <a:xfrm>
            <a:off x="581040" y="4095720"/>
            <a:ext cx="5394960" cy="2275560"/>
          </a:xfrm>
          <a:prstGeom prst="rect">
            <a:avLst/>
          </a:prstGeom>
          <a:ln w="0">
            <a:noFill/>
          </a:ln>
        </p:spPr>
      </p:pic>
      <p:pic>
        <p:nvPicPr>
          <p:cNvPr id="55" name="Google Shape;99;p14" descr="image.png"/>
          <p:cNvPicPr/>
          <p:nvPr/>
        </p:nvPicPr>
        <p:blipFill>
          <a:blip r:embed="rId5"/>
          <a:stretch/>
        </p:blipFill>
        <p:spPr>
          <a:xfrm>
            <a:off x="6215040" y="4095720"/>
            <a:ext cx="5394960" cy="2275560"/>
          </a:xfrm>
          <a:prstGeom prst="rect">
            <a:avLst/>
          </a:prstGeom>
          <a:ln w="0">
            <a:noFill/>
          </a:ln>
        </p:spPr>
      </p:pic>
      <p:pic>
        <p:nvPicPr>
          <p:cNvPr id="56" name="Google Shape;100;p14" descr="image.png"/>
          <p:cNvPicPr/>
          <p:nvPr/>
        </p:nvPicPr>
        <p:blipFill>
          <a:blip r:embed="rId6"/>
          <a:stretch/>
        </p:blipFill>
        <p:spPr>
          <a:xfrm>
            <a:off x="9360" y="9360"/>
            <a:ext cx="12171960" cy="265680"/>
          </a:xfrm>
          <a:prstGeom prst="rect">
            <a:avLst/>
          </a:prstGeom>
          <a:ln w="0">
            <a:noFill/>
          </a:ln>
        </p:spPr>
      </p:pic>
      <p:pic>
        <p:nvPicPr>
          <p:cNvPr id="57" name="Google Shape;101;p14" descr="image.png"/>
          <p:cNvPicPr/>
          <p:nvPr/>
        </p:nvPicPr>
        <p:blipFill>
          <a:blip r:embed="rId7"/>
          <a:stretch/>
        </p:blipFill>
        <p:spPr>
          <a:xfrm>
            <a:off x="9360" y="6581880"/>
            <a:ext cx="12171960" cy="265680"/>
          </a:xfrm>
          <a:prstGeom prst="rect">
            <a:avLst/>
          </a:prstGeom>
          <a:ln w="0">
            <a:noFill/>
          </a:ln>
        </p:spPr>
      </p:pic>
      <p:sp>
        <p:nvSpPr>
          <p:cNvPr id="58" name="Google Shape;102;p14"/>
          <p:cNvSpPr/>
          <p:nvPr/>
        </p:nvSpPr>
        <p:spPr>
          <a:xfrm>
            <a:off x="828720" y="2247840"/>
            <a:ext cx="48996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Understand the physics of early Radar, the IFF problem, and the origin of "Squawking."</a:t>
            </a:r>
            <a:endParaRPr b="0" lang="en-NZ" sz="1350" spc="-1" strike="noStrike">
              <a:latin typeface="Arial"/>
            </a:endParaRPr>
          </a:p>
        </p:txBody>
      </p:sp>
      <p:sp>
        <p:nvSpPr>
          <p:cNvPr id="59" name="Google Shape;103;p14"/>
          <p:cNvSpPr/>
          <p:nvPr/>
        </p:nvSpPr>
        <p:spPr>
          <a:xfrm>
            <a:off x="6462720" y="2247840"/>
            <a:ext cx="48996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Analyze military applications, OSINT vulnerabilities, and the "Ghost Fleet" phenomenon.</a:t>
            </a:r>
            <a:endParaRPr b="0" lang="en-NZ" sz="1350" spc="-1" strike="noStrike">
              <a:latin typeface="Arial"/>
            </a:endParaRPr>
          </a:p>
        </p:txBody>
      </p:sp>
      <p:sp>
        <p:nvSpPr>
          <p:cNvPr id="60" name="Google Shape;104;p14"/>
          <p:cNvSpPr/>
          <p:nvPr/>
        </p:nvSpPr>
        <p:spPr>
          <a:xfrm>
            <a:off x="828720" y="4762440"/>
            <a:ext cx="48996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Detecting non-cooperative targets in Air vs. Maritime domains using sensor fusion.</a:t>
            </a:r>
            <a:endParaRPr b="0" lang="en-NZ" sz="1350" spc="-1" strike="noStrike">
              <a:latin typeface="Arial"/>
            </a:endParaRPr>
          </a:p>
        </p:txBody>
      </p:sp>
      <p:sp>
        <p:nvSpPr>
          <p:cNvPr id="61" name="Google Shape;105;p14"/>
          <p:cNvSpPr/>
          <p:nvPr/>
        </p:nvSpPr>
        <p:spPr>
          <a:xfrm>
            <a:off x="6462720" y="4762440"/>
            <a:ext cx="48996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Demonstrate the strategic value of fusing Air (ADS-B) and Sea (AIS) data.</a:t>
            </a:r>
            <a:endParaRPr b="0" lang="en-NZ" sz="1350" spc="-1" strike="noStrike">
              <a:latin typeface="Arial"/>
            </a:endParaRPr>
          </a:p>
        </p:txBody>
      </p:sp>
      <p:sp>
        <p:nvSpPr>
          <p:cNvPr id="62" name="Google Shape;106;p14"/>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Mission Objectives</a:t>
            </a:r>
            <a:endParaRPr b="0" lang="en-NZ" sz="2700" spc="-1" strike="noStrike">
              <a:latin typeface="Arial"/>
            </a:endParaRPr>
          </a:p>
        </p:txBody>
      </p:sp>
      <p:sp>
        <p:nvSpPr>
          <p:cNvPr id="63" name="Google Shape;107;p14"/>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4" name="Google Shape;108;p14"/>
          <p:cNvSpPr/>
          <p:nvPr/>
        </p:nvSpPr>
        <p:spPr>
          <a:xfrm>
            <a:off x="828720" y="182880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01 // History</a:t>
            </a:r>
            <a:endParaRPr b="0" lang="en-NZ" sz="1500" spc="-1" strike="noStrike">
              <a:latin typeface="Arial"/>
            </a:endParaRPr>
          </a:p>
        </p:txBody>
      </p:sp>
      <p:sp>
        <p:nvSpPr>
          <p:cNvPr id="65" name="Google Shape;109;p14"/>
          <p:cNvSpPr/>
          <p:nvPr/>
        </p:nvSpPr>
        <p:spPr>
          <a:xfrm>
            <a:off x="6462720" y="182880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02 // Intelligence</a:t>
            </a:r>
            <a:endParaRPr b="0" lang="en-NZ" sz="1500" spc="-1" strike="noStrike">
              <a:latin typeface="Arial"/>
            </a:endParaRPr>
          </a:p>
        </p:txBody>
      </p:sp>
      <p:sp>
        <p:nvSpPr>
          <p:cNvPr id="66" name="Google Shape;110;p14"/>
          <p:cNvSpPr/>
          <p:nvPr/>
        </p:nvSpPr>
        <p:spPr>
          <a:xfrm>
            <a:off x="828720" y="434340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03 // The Dark Layer</a:t>
            </a:r>
            <a:endParaRPr b="0" lang="en-NZ" sz="1500" spc="-1" strike="noStrike">
              <a:latin typeface="Arial"/>
            </a:endParaRPr>
          </a:p>
        </p:txBody>
      </p:sp>
      <p:sp>
        <p:nvSpPr>
          <p:cNvPr id="67" name="Google Shape;111;p14"/>
          <p:cNvSpPr/>
          <p:nvPr/>
        </p:nvSpPr>
        <p:spPr>
          <a:xfrm>
            <a:off x="6462720" y="434340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04 // Fusion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Google Shape;314;p26" descr="image.png"/>
          <p:cNvPicPr/>
          <p:nvPr/>
        </p:nvPicPr>
        <p:blipFill>
          <a:blip r:embed="rId1"/>
          <a:stretch/>
        </p:blipFill>
        <p:spPr>
          <a:xfrm>
            <a:off x="0" y="0"/>
            <a:ext cx="12191040" cy="6856920"/>
          </a:xfrm>
          <a:prstGeom prst="rect">
            <a:avLst/>
          </a:prstGeom>
          <a:ln w="0">
            <a:noFill/>
          </a:ln>
        </p:spPr>
      </p:pic>
      <p:pic>
        <p:nvPicPr>
          <p:cNvPr id="311" name="Google Shape;315;p26" descr="image.png"/>
          <p:cNvPicPr/>
          <p:nvPr/>
        </p:nvPicPr>
        <p:blipFill>
          <a:blip r:embed="rId2"/>
          <a:stretch/>
        </p:blipFill>
        <p:spPr>
          <a:xfrm>
            <a:off x="9360" y="9360"/>
            <a:ext cx="12171960" cy="265680"/>
          </a:xfrm>
          <a:prstGeom prst="rect">
            <a:avLst/>
          </a:prstGeom>
          <a:ln w="0">
            <a:noFill/>
          </a:ln>
        </p:spPr>
      </p:pic>
      <p:pic>
        <p:nvPicPr>
          <p:cNvPr id="312" name="Google Shape;316;p26" descr="image.png"/>
          <p:cNvPicPr/>
          <p:nvPr/>
        </p:nvPicPr>
        <p:blipFill>
          <a:blip r:embed="rId3"/>
          <a:stretch/>
        </p:blipFill>
        <p:spPr>
          <a:xfrm>
            <a:off x="9360" y="6581880"/>
            <a:ext cx="12171960" cy="265680"/>
          </a:xfrm>
          <a:prstGeom prst="rect">
            <a:avLst/>
          </a:prstGeom>
          <a:ln w="0">
            <a:noFill/>
          </a:ln>
        </p:spPr>
      </p:pic>
      <p:sp>
        <p:nvSpPr>
          <p:cNvPr id="313" name="Google Shape;317;p26"/>
          <p:cNvSpPr/>
          <p:nvPr/>
        </p:nvSpPr>
        <p:spPr>
          <a:xfrm>
            <a:off x="581040" y="4219560"/>
            <a:ext cx="110289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Protocols, Packets, and Physics</a:t>
            </a:r>
            <a:endParaRPr b="0" lang="en-NZ" sz="1500" spc="-1" strike="noStrike">
              <a:latin typeface="Arial"/>
            </a:endParaRPr>
          </a:p>
        </p:txBody>
      </p:sp>
      <p:sp>
        <p:nvSpPr>
          <p:cNvPr id="314" name="Google Shape;318;p26"/>
          <p:cNvSpPr/>
          <p:nvPr/>
        </p:nvSpPr>
        <p:spPr>
          <a:xfrm>
            <a:off x="305280" y="235260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3</a:t>
            </a:r>
            <a:endParaRPr b="0" lang="en-NZ" sz="6000" spc="-1" strike="noStrike">
              <a:latin typeface="Arial"/>
            </a:endParaRPr>
          </a:p>
        </p:txBody>
      </p:sp>
      <p:sp>
        <p:nvSpPr>
          <p:cNvPr id="315" name="Google Shape;319;p26"/>
          <p:cNvSpPr/>
          <p:nvPr/>
        </p:nvSpPr>
        <p:spPr>
          <a:xfrm>
            <a:off x="305280" y="356220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TECHNICAL DEEP DIVE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Google Shape;324;p27" descr="image.png"/>
          <p:cNvPicPr/>
          <p:nvPr/>
        </p:nvPicPr>
        <p:blipFill>
          <a:blip r:embed="rId1"/>
          <a:stretch/>
        </p:blipFill>
        <p:spPr>
          <a:xfrm>
            <a:off x="0" y="0"/>
            <a:ext cx="12191040" cy="6856920"/>
          </a:xfrm>
          <a:prstGeom prst="rect">
            <a:avLst/>
          </a:prstGeom>
          <a:ln w="0">
            <a:noFill/>
          </a:ln>
        </p:spPr>
      </p:pic>
      <p:pic>
        <p:nvPicPr>
          <p:cNvPr id="317" name="Google Shape;325;p27" descr="image.png"/>
          <p:cNvPicPr/>
          <p:nvPr/>
        </p:nvPicPr>
        <p:blipFill>
          <a:blip r:embed="rId2"/>
          <a:stretch/>
        </p:blipFill>
        <p:spPr>
          <a:xfrm>
            <a:off x="6334200" y="1833480"/>
            <a:ext cx="5275800" cy="4285080"/>
          </a:xfrm>
          <a:prstGeom prst="rect">
            <a:avLst/>
          </a:prstGeom>
          <a:ln w="0">
            <a:noFill/>
          </a:ln>
        </p:spPr>
      </p:pic>
      <p:pic>
        <p:nvPicPr>
          <p:cNvPr id="318" name="Google Shape;326;p27" descr="image.png"/>
          <p:cNvPicPr/>
          <p:nvPr/>
        </p:nvPicPr>
        <p:blipFill>
          <a:blip r:embed="rId3"/>
          <a:stretch/>
        </p:blipFill>
        <p:spPr>
          <a:xfrm>
            <a:off x="9360" y="9360"/>
            <a:ext cx="12171960" cy="265680"/>
          </a:xfrm>
          <a:prstGeom prst="rect">
            <a:avLst/>
          </a:prstGeom>
          <a:ln w="0">
            <a:noFill/>
          </a:ln>
        </p:spPr>
      </p:pic>
      <p:pic>
        <p:nvPicPr>
          <p:cNvPr id="319" name="Google Shape;327;p27" descr="image.png"/>
          <p:cNvPicPr/>
          <p:nvPr/>
        </p:nvPicPr>
        <p:blipFill>
          <a:blip r:embed="rId4"/>
          <a:stretch/>
        </p:blipFill>
        <p:spPr>
          <a:xfrm>
            <a:off x="9360" y="6581880"/>
            <a:ext cx="12171960" cy="265680"/>
          </a:xfrm>
          <a:prstGeom prst="rect">
            <a:avLst/>
          </a:prstGeom>
          <a:ln w="0">
            <a:noFill/>
          </a:ln>
        </p:spPr>
      </p:pic>
      <p:sp>
        <p:nvSpPr>
          <p:cNvPr id="320" name="Google Shape;328;p27"/>
          <p:cNvSpPr/>
          <p:nvPr/>
        </p:nvSpPr>
        <p:spPr>
          <a:xfrm>
            <a:off x="581040" y="308628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uses standard SSR frequencies but modifies the modulation.</a:t>
            </a:r>
            <a:endParaRPr b="0" lang="en-NZ" sz="1350" spc="-1" strike="noStrike">
              <a:latin typeface="Arial"/>
            </a:endParaRPr>
          </a:p>
        </p:txBody>
      </p:sp>
      <p:pic>
        <p:nvPicPr>
          <p:cNvPr id="321" name="Google Shape;329;p27" descr="image.png"/>
          <p:cNvPicPr/>
          <p:nvPr/>
        </p:nvPicPr>
        <p:blipFill>
          <a:blip r:embed="rId5"/>
          <a:stretch/>
        </p:blipFill>
        <p:spPr>
          <a:xfrm>
            <a:off x="6343560" y="1843200"/>
            <a:ext cx="5256720" cy="4266000"/>
          </a:xfrm>
          <a:prstGeom prst="rect">
            <a:avLst/>
          </a:prstGeom>
          <a:ln w="0">
            <a:noFill/>
          </a:ln>
        </p:spPr>
      </p:pic>
      <p:sp>
        <p:nvSpPr>
          <p:cNvPr id="322" name="Google Shape;330;p27"/>
          <p:cNvSpPr/>
          <p:nvPr/>
        </p:nvSpPr>
        <p:spPr>
          <a:xfrm>
            <a:off x="819000" y="37908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Carrier:</a:t>
            </a:r>
            <a:r>
              <a:rPr b="0" lang="en-US" sz="1350" spc="-1" strike="noStrike">
                <a:solidFill>
                  <a:srgbClr val="cbd5e1"/>
                </a:solidFill>
                <a:latin typeface="Inter"/>
                <a:ea typeface="Inter"/>
              </a:rPr>
              <a:t> 1090 MHz ± 1 MHz</a:t>
            </a:r>
            <a:endParaRPr b="0" lang="en-NZ" sz="1350" spc="-1" strike="noStrike">
              <a:latin typeface="Arial"/>
            </a:endParaRPr>
          </a:p>
        </p:txBody>
      </p:sp>
      <p:sp>
        <p:nvSpPr>
          <p:cNvPr id="323" name="Google Shape;331;p27"/>
          <p:cNvSpPr/>
          <p:nvPr/>
        </p:nvSpPr>
        <p:spPr>
          <a:xfrm>
            <a:off x="819000" y="419112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Modulation:</a:t>
            </a:r>
            <a:r>
              <a:rPr b="0" lang="en-US" sz="1350" spc="-1" strike="noStrike">
                <a:solidFill>
                  <a:srgbClr val="cbd5e1"/>
                </a:solidFill>
                <a:latin typeface="Inter"/>
                <a:ea typeface="Inter"/>
              </a:rPr>
              <a:t> PPM. Data encoded by pulse position within a 1µs time slot.</a:t>
            </a:r>
            <a:endParaRPr b="0" lang="en-NZ" sz="1350" spc="-1" strike="noStrike">
              <a:latin typeface="Arial"/>
            </a:endParaRPr>
          </a:p>
        </p:txBody>
      </p:sp>
      <p:sp>
        <p:nvSpPr>
          <p:cNvPr id="324" name="Google Shape;332;p27"/>
          <p:cNvSpPr/>
          <p:nvPr/>
        </p:nvSpPr>
        <p:spPr>
          <a:xfrm>
            <a:off x="819000" y="484812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Message Length:</a:t>
            </a:r>
            <a:r>
              <a:rPr b="0" lang="en-US" sz="1350" spc="-1" strike="noStrike">
                <a:solidFill>
                  <a:srgbClr val="cbd5e1"/>
                </a:solidFill>
                <a:latin typeface="Inter"/>
                <a:ea typeface="Inter"/>
              </a:rPr>
              <a:t> 112 bits (Extended Squitter).</a:t>
            </a:r>
            <a:endParaRPr b="0" lang="en-NZ" sz="1350" spc="-1" strike="noStrike">
              <a:latin typeface="Arial"/>
            </a:endParaRPr>
          </a:p>
        </p:txBody>
      </p:sp>
      <p:sp>
        <p:nvSpPr>
          <p:cNvPr id="325" name="Google Shape;333;p27"/>
          <p:cNvSpPr/>
          <p:nvPr/>
        </p:nvSpPr>
        <p:spPr>
          <a:xfrm>
            <a:off x="581040" y="37908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26" name="Google Shape;334;p27"/>
          <p:cNvSpPr/>
          <p:nvPr/>
        </p:nvSpPr>
        <p:spPr>
          <a:xfrm>
            <a:off x="581040" y="41911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27" name="Google Shape;335;p27"/>
          <p:cNvSpPr/>
          <p:nvPr/>
        </p:nvSpPr>
        <p:spPr>
          <a:xfrm>
            <a:off x="581040" y="48481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28" name="Google Shape;336;p27"/>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1090ES Physical Layer</a:t>
            </a:r>
            <a:endParaRPr b="0" lang="en-NZ" sz="2700" spc="-1" strike="noStrike">
              <a:latin typeface="Arial"/>
            </a:endParaRPr>
          </a:p>
        </p:txBody>
      </p:sp>
      <p:sp>
        <p:nvSpPr>
          <p:cNvPr id="329" name="Google Shape;337;p27"/>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330" name="Google Shape;338;p27"/>
          <p:cNvSpPr/>
          <p:nvPr/>
        </p:nvSpPr>
        <p:spPr>
          <a:xfrm>
            <a:off x="581040" y="269568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Pulse Position Modulation (PPM)</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Google Shape;343;p28" descr="image.png"/>
          <p:cNvPicPr/>
          <p:nvPr/>
        </p:nvPicPr>
        <p:blipFill>
          <a:blip r:embed="rId1"/>
          <a:stretch/>
        </p:blipFill>
        <p:spPr>
          <a:xfrm>
            <a:off x="0" y="0"/>
            <a:ext cx="12191040" cy="6856920"/>
          </a:xfrm>
          <a:prstGeom prst="rect">
            <a:avLst/>
          </a:prstGeom>
          <a:ln w="0">
            <a:noFill/>
          </a:ln>
        </p:spPr>
      </p:pic>
      <p:pic>
        <p:nvPicPr>
          <p:cNvPr id="332" name="Google Shape;344;p28" descr="image.png"/>
          <p:cNvPicPr/>
          <p:nvPr/>
        </p:nvPicPr>
        <p:blipFill>
          <a:blip r:embed="rId2"/>
          <a:stretch/>
        </p:blipFill>
        <p:spPr>
          <a:xfrm>
            <a:off x="581040" y="3095640"/>
            <a:ext cx="532440" cy="475200"/>
          </a:xfrm>
          <a:prstGeom prst="rect">
            <a:avLst/>
          </a:prstGeom>
          <a:ln w="0">
            <a:noFill/>
          </a:ln>
        </p:spPr>
      </p:pic>
      <p:pic>
        <p:nvPicPr>
          <p:cNvPr id="333" name="Google Shape;345;p28" descr="image.png"/>
          <p:cNvPicPr/>
          <p:nvPr/>
        </p:nvPicPr>
        <p:blipFill>
          <a:blip r:embed="rId3"/>
          <a:stretch/>
        </p:blipFill>
        <p:spPr>
          <a:xfrm>
            <a:off x="1133640" y="3095640"/>
            <a:ext cx="342000" cy="475200"/>
          </a:xfrm>
          <a:prstGeom prst="rect">
            <a:avLst/>
          </a:prstGeom>
          <a:ln w="0">
            <a:noFill/>
          </a:ln>
        </p:spPr>
      </p:pic>
      <p:pic>
        <p:nvPicPr>
          <p:cNvPr id="334" name="Google Shape;346;p28" descr="image.png"/>
          <p:cNvPicPr/>
          <p:nvPr/>
        </p:nvPicPr>
        <p:blipFill>
          <a:blip r:embed="rId4"/>
          <a:stretch/>
        </p:blipFill>
        <p:spPr>
          <a:xfrm>
            <a:off x="1495440" y="3095640"/>
            <a:ext cx="2342160" cy="475200"/>
          </a:xfrm>
          <a:prstGeom prst="rect">
            <a:avLst/>
          </a:prstGeom>
          <a:ln w="0">
            <a:noFill/>
          </a:ln>
        </p:spPr>
      </p:pic>
      <p:pic>
        <p:nvPicPr>
          <p:cNvPr id="335" name="Google Shape;347;p28" descr="image.png"/>
          <p:cNvPicPr/>
          <p:nvPr/>
        </p:nvPicPr>
        <p:blipFill>
          <a:blip r:embed="rId5"/>
          <a:stretch/>
        </p:blipFill>
        <p:spPr>
          <a:xfrm>
            <a:off x="3857760" y="3095640"/>
            <a:ext cx="5389920" cy="475200"/>
          </a:xfrm>
          <a:prstGeom prst="rect">
            <a:avLst/>
          </a:prstGeom>
          <a:ln w="0">
            <a:noFill/>
          </a:ln>
        </p:spPr>
      </p:pic>
      <p:pic>
        <p:nvPicPr>
          <p:cNvPr id="336" name="Google Shape;348;p28" descr="image.png"/>
          <p:cNvPicPr/>
          <p:nvPr/>
        </p:nvPicPr>
        <p:blipFill>
          <a:blip r:embed="rId6"/>
          <a:stretch/>
        </p:blipFill>
        <p:spPr>
          <a:xfrm>
            <a:off x="9267840" y="3095640"/>
            <a:ext cx="2342160" cy="475200"/>
          </a:xfrm>
          <a:prstGeom prst="rect">
            <a:avLst/>
          </a:prstGeom>
          <a:ln w="0">
            <a:noFill/>
          </a:ln>
        </p:spPr>
      </p:pic>
      <p:pic>
        <p:nvPicPr>
          <p:cNvPr id="337" name="Google Shape;349;p28" descr="image.png"/>
          <p:cNvPicPr/>
          <p:nvPr/>
        </p:nvPicPr>
        <p:blipFill>
          <a:blip r:embed="rId7"/>
          <a:stretch/>
        </p:blipFill>
        <p:spPr>
          <a:xfrm>
            <a:off x="581040" y="4048200"/>
            <a:ext cx="3516840" cy="1599120"/>
          </a:xfrm>
          <a:prstGeom prst="rect">
            <a:avLst/>
          </a:prstGeom>
          <a:ln w="0">
            <a:noFill/>
          </a:ln>
        </p:spPr>
      </p:pic>
      <p:pic>
        <p:nvPicPr>
          <p:cNvPr id="338" name="Google Shape;350;p28" descr="image.png"/>
          <p:cNvPicPr/>
          <p:nvPr/>
        </p:nvPicPr>
        <p:blipFill>
          <a:blip r:embed="rId8"/>
          <a:stretch/>
        </p:blipFill>
        <p:spPr>
          <a:xfrm>
            <a:off x="4336920" y="4048200"/>
            <a:ext cx="3516840" cy="1599120"/>
          </a:xfrm>
          <a:prstGeom prst="rect">
            <a:avLst/>
          </a:prstGeom>
          <a:ln w="0">
            <a:noFill/>
          </a:ln>
        </p:spPr>
      </p:pic>
      <p:pic>
        <p:nvPicPr>
          <p:cNvPr id="339" name="Google Shape;351;p28" descr="image.png"/>
          <p:cNvPicPr/>
          <p:nvPr/>
        </p:nvPicPr>
        <p:blipFill>
          <a:blip r:embed="rId9"/>
          <a:stretch/>
        </p:blipFill>
        <p:spPr>
          <a:xfrm>
            <a:off x="8092800" y="4048200"/>
            <a:ext cx="3516840" cy="1599120"/>
          </a:xfrm>
          <a:prstGeom prst="rect">
            <a:avLst/>
          </a:prstGeom>
          <a:ln w="0">
            <a:noFill/>
          </a:ln>
        </p:spPr>
      </p:pic>
      <p:pic>
        <p:nvPicPr>
          <p:cNvPr id="340" name="Google Shape;352;p28" descr="image.png"/>
          <p:cNvPicPr/>
          <p:nvPr/>
        </p:nvPicPr>
        <p:blipFill>
          <a:blip r:embed="rId10"/>
          <a:stretch/>
        </p:blipFill>
        <p:spPr>
          <a:xfrm>
            <a:off x="9360" y="9360"/>
            <a:ext cx="12171960" cy="265680"/>
          </a:xfrm>
          <a:prstGeom prst="rect">
            <a:avLst/>
          </a:prstGeom>
          <a:ln w="0">
            <a:noFill/>
          </a:ln>
        </p:spPr>
      </p:pic>
      <p:pic>
        <p:nvPicPr>
          <p:cNvPr id="341" name="Google Shape;353;p28" descr="image.png"/>
          <p:cNvPicPr/>
          <p:nvPr/>
        </p:nvPicPr>
        <p:blipFill>
          <a:blip r:embed="rId11"/>
          <a:stretch/>
        </p:blipFill>
        <p:spPr>
          <a:xfrm>
            <a:off x="9360" y="6581880"/>
            <a:ext cx="12171960" cy="265680"/>
          </a:xfrm>
          <a:prstGeom prst="rect">
            <a:avLst/>
          </a:prstGeom>
          <a:ln w="0">
            <a:noFill/>
          </a:ln>
        </p:spPr>
      </p:pic>
      <p:sp>
        <p:nvSpPr>
          <p:cNvPr id="342" name="Google Shape;354;p28"/>
          <p:cNvSpPr/>
          <p:nvPr/>
        </p:nvSpPr>
        <p:spPr>
          <a:xfrm>
            <a:off x="581040" y="2476440"/>
            <a:ext cx="11028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Breakdown of a Downlink Format 17 (DF17) Message:</a:t>
            </a:r>
            <a:endParaRPr b="0" lang="en-NZ" sz="1350" spc="-1" strike="noStrike">
              <a:latin typeface="Arial"/>
            </a:endParaRPr>
          </a:p>
        </p:txBody>
      </p:sp>
      <p:sp>
        <p:nvSpPr>
          <p:cNvPr id="343" name="Google Shape;355;p28"/>
          <p:cNvSpPr/>
          <p:nvPr/>
        </p:nvSpPr>
        <p:spPr>
          <a:xfrm>
            <a:off x="828720" y="4714920"/>
            <a:ext cx="3021480" cy="45972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0" lang="en-US" sz="1350" spc="-1" strike="noStrike">
                <a:solidFill>
                  <a:srgbClr val="cbd5e1"/>
                </a:solidFill>
                <a:latin typeface="Inter"/>
                <a:ea typeface="Inter"/>
              </a:rPr>
              <a:t>Unique 24-bit hex code. </a:t>
            </a:r>
            <a:br/>
            <a:r>
              <a:rPr b="0" lang="en-US" sz="1350" spc="-1" strike="noStrike">
                <a:solidFill>
                  <a:srgbClr val="cbd5e1"/>
                </a:solidFill>
                <a:latin typeface="Inter"/>
                <a:ea typeface="Inter"/>
              </a:rPr>
              <a:t> Ex: AE1D34 (US Mil).</a:t>
            </a:r>
            <a:endParaRPr b="0" lang="en-NZ" sz="1350" spc="-1" strike="noStrike">
              <a:latin typeface="Arial"/>
            </a:endParaRPr>
          </a:p>
        </p:txBody>
      </p:sp>
      <p:sp>
        <p:nvSpPr>
          <p:cNvPr id="344" name="Google Shape;356;p28"/>
          <p:cNvSpPr/>
          <p:nvPr/>
        </p:nvSpPr>
        <p:spPr>
          <a:xfrm>
            <a:off x="4584600" y="471492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Contains Position, Velocity, or ID. Defined by Type Code (1-31).</a:t>
            </a:r>
            <a:endParaRPr b="0" lang="en-NZ" sz="1350" spc="-1" strike="noStrike">
              <a:latin typeface="Arial"/>
            </a:endParaRPr>
          </a:p>
        </p:txBody>
      </p:sp>
      <p:sp>
        <p:nvSpPr>
          <p:cNvPr id="345" name="Google Shape;357;p28"/>
          <p:cNvSpPr/>
          <p:nvPr/>
        </p:nvSpPr>
        <p:spPr>
          <a:xfrm>
            <a:off x="8340480" y="471492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CRC checksum. Critical for signal integrity in noisy RF environments.</a:t>
            </a:r>
            <a:endParaRPr b="0" lang="en-NZ" sz="1350" spc="-1" strike="noStrike">
              <a:latin typeface="Arial"/>
            </a:endParaRPr>
          </a:p>
        </p:txBody>
      </p:sp>
      <p:sp>
        <p:nvSpPr>
          <p:cNvPr id="346" name="Google Shape;358;p28"/>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112-Bit Payload</a:t>
            </a:r>
            <a:endParaRPr b="0" lang="en-NZ" sz="2700" spc="-1" strike="noStrike">
              <a:latin typeface="Arial"/>
            </a:endParaRPr>
          </a:p>
        </p:txBody>
      </p:sp>
      <p:sp>
        <p:nvSpPr>
          <p:cNvPr id="347" name="Google Shape;359;p28"/>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348" name="Google Shape;360;p28"/>
          <p:cNvSpPr/>
          <p:nvPr/>
        </p:nvSpPr>
        <p:spPr>
          <a:xfrm>
            <a:off x="828720" y="429588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ICAO Address</a:t>
            </a:r>
            <a:endParaRPr b="0" lang="en-NZ" sz="1500" spc="-1" strike="noStrike">
              <a:latin typeface="Arial"/>
            </a:endParaRPr>
          </a:p>
        </p:txBody>
      </p:sp>
      <p:sp>
        <p:nvSpPr>
          <p:cNvPr id="349" name="Google Shape;361;p28"/>
          <p:cNvSpPr/>
          <p:nvPr/>
        </p:nvSpPr>
        <p:spPr>
          <a:xfrm>
            <a:off x="4584600" y="429588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Data Field</a:t>
            </a:r>
            <a:endParaRPr b="0" lang="en-NZ" sz="1500" spc="-1" strike="noStrike">
              <a:latin typeface="Arial"/>
            </a:endParaRPr>
          </a:p>
        </p:txBody>
      </p:sp>
      <p:sp>
        <p:nvSpPr>
          <p:cNvPr id="350" name="Google Shape;362;p28"/>
          <p:cNvSpPr/>
          <p:nvPr/>
        </p:nvSpPr>
        <p:spPr>
          <a:xfrm>
            <a:off x="8340480" y="429588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Parity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Google Shape;367;p29" descr="image.png"/>
          <p:cNvPicPr/>
          <p:nvPr/>
        </p:nvPicPr>
        <p:blipFill>
          <a:blip r:embed="rId1"/>
          <a:stretch/>
        </p:blipFill>
        <p:spPr>
          <a:xfrm>
            <a:off x="0" y="0"/>
            <a:ext cx="12191040" cy="6856920"/>
          </a:xfrm>
          <a:prstGeom prst="rect">
            <a:avLst/>
          </a:prstGeom>
          <a:ln w="0">
            <a:noFill/>
          </a:ln>
        </p:spPr>
      </p:pic>
      <p:pic>
        <p:nvPicPr>
          <p:cNvPr id="352" name="Google Shape;368;p29" descr="image.png"/>
          <p:cNvPicPr/>
          <p:nvPr/>
        </p:nvPicPr>
        <p:blipFill>
          <a:blip r:embed="rId2"/>
          <a:stretch/>
        </p:blipFill>
        <p:spPr>
          <a:xfrm>
            <a:off x="581040" y="3743280"/>
            <a:ext cx="11028960" cy="1856160"/>
          </a:xfrm>
          <a:prstGeom prst="rect">
            <a:avLst/>
          </a:prstGeom>
          <a:ln w="0">
            <a:noFill/>
          </a:ln>
        </p:spPr>
      </p:pic>
      <p:pic>
        <p:nvPicPr>
          <p:cNvPr id="353" name="Google Shape;369;p29" descr="image.png"/>
          <p:cNvPicPr/>
          <p:nvPr/>
        </p:nvPicPr>
        <p:blipFill>
          <a:blip r:embed="rId3"/>
          <a:stretch/>
        </p:blipFill>
        <p:spPr>
          <a:xfrm>
            <a:off x="9360" y="9360"/>
            <a:ext cx="12171960" cy="265680"/>
          </a:xfrm>
          <a:prstGeom prst="rect">
            <a:avLst/>
          </a:prstGeom>
          <a:ln w="0">
            <a:noFill/>
          </a:ln>
        </p:spPr>
      </p:pic>
      <p:pic>
        <p:nvPicPr>
          <p:cNvPr id="354" name="Google Shape;370;p29" descr="image.png"/>
          <p:cNvPicPr/>
          <p:nvPr/>
        </p:nvPicPr>
        <p:blipFill>
          <a:blip r:embed="rId4"/>
          <a:stretch/>
        </p:blipFill>
        <p:spPr>
          <a:xfrm>
            <a:off x="9360" y="6581880"/>
            <a:ext cx="12171960" cy="265680"/>
          </a:xfrm>
          <a:prstGeom prst="rect">
            <a:avLst/>
          </a:prstGeom>
          <a:ln w="0">
            <a:noFill/>
          </a:ln>
        </p:spPr>
      </p:pic>
      <p:sp>
        <p:nvSpPr>
          <p:cNvPr id="355" name="Google Shape;371;p29"/>
          <p:cNvSpPr/>
          <p:nvPr/>
        </p:nvSpPr>
        <p:spPr>
          <a:xfrm>
            <a:off x="581040" y="2523960"/>
            <a:ext cx="11028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Problem:</a:t>
            </a:r>
            <a:r>
              <a:rPr b="0" lang="en-US" sz="1350" spc="-1" strike="noStrike">
                <a:solidFill>
                  <a:srgbClr val="cbd5e1"/>
                </a:solidFill>
                <a:latin typeface="Inter"/>
                <a:ea typeface="Inter"/>
              </a:rPr>
              <a:t> 56 bits is too small for high-precision global Lat/Lon.</a:t>
            </a:r>
            <a:endParaRPr b="0" lang="en-NZ" sz="1350" spc="-1" strike="noStrike">
              <a:latin typeface="Arial"/>
            </a:endParaRPr>
          </a:p>
        </p:txBody>
      </p:sp>
      <p:sp>
        <p:nvSpPr>
          <p:cNvPr id="356" name="Google Shape;372;p29"/>
          <p:cNvSpPr/>
          <p:nvPr/>
        </p:nvSpPr>
        <p:spPr>
          <a:xfrm>
            <a:off x="581040" y="3124080"/>
            <a:ext cx="11028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Solution:</a:t>
            </a:r>
            <a:r>
              <a:rPr b="0" lang="en-US" sz="1350" spc="-1" strike="noStrike">
                <a:solidFill>
                  <a:srgbClr val="cbd5e1"/>
                </a:solidFill>
                <a:latin typeface="Inter"/>
                <a:ea typeface="Inter"/>
              </a:rPr>
              <a:t> CPR uses "Odd" and "Even" frames.</a:t>
            </a:r>
            <a:endParaRPr b="0" lang="en-NZ" sz="1350" spc="-1" strike="noStrike">
              <a:latin typeface="Arial"/>
            </a:endParaRPr>
          </a:p>
        </p:txBody>
      </p:sp>
      <p:sp>
        <p:nvSpPr>
          <p:cNvPr id="357" name="Google Shape;373;p29"/>
          <p:cNvSpPr/>
          <p:nvPr/>
        </p:nvSpPr>
        <p:spPr>
          <a:xfrm>
            <a:off x="1066680" y="4143240"/>
            <a:ext cx="102952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Global Ambiguity:</a:t>
            </a:r>
            <a:r>
              <a:rPr b="0" lang="en-US" sz="1350" spc="-1" strike="noStrike">
                <a:solidFill>
                  <a:srgbClr val="cbd5e1"/>
                </a:solidFill>
                <a:latin typeface="Inter"/>
                <a:ea typeface="Inter"/>
              </a:rPr>
              <a:t> A single frame has multiple valid locations on Earth.</a:t>
            </a:r>
            <a:endParaRPr b="0" lang="en-NZ" sz="1350" spc="-1" strike="noStrike">
              <a:latin typeface="Arial"/>
            </a:endParaRPr>
          </a:p>
        </p:txBody>
      </p:sp>
      <p:sp>
        <p:nvSpPr>
          <p:cNvPr id="358" name="Google Shape;374;p29"/>
          <p:cNvSpPr/>
          <p:nvPr/>
        </p:nvSpPr>
        <p:spPr>
          <a:xfrm>
            <a:off x="1066680" y="4543560"/>
            <a:ext cx="102952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Resolution:</a:t>
            </a:r>
            <a:r>
              <a:rPr b="0" lang="en-US" sz="1350" spc="-1" strike="noStrike">
                <a:solidFill>
                  <a:srgbClr val="cbd5e1"/>
                </a:solidFill>
                <a:latin typeface="Inter"/>
                <a:ea typeface="Inter"/>
              </a:rPr>
              <a:t> Receiving both Odd and Even frames resolves the position globally.</a:t>
            </a:r>
            <a:endParaRPr b="0" lang="en-NZ" sz="1350" spc="-1" strike="noStrike">
              <a:latin typeface="Arial"/>
            </a:endParaRPr>
          </a:p>
        </p:txBody>
      </p:sp>
      <p:sp>
        <p:nvSpPr>
          <p:cNvPr id="359" name="Google Shape;375;p29"/>
          <p:cNvSpPr/>
          <p:nvPr/>
        </p:nvSpPr>
        <p:spPr>
          <a:xfrm>
            <a:off x="1066680" y="4943520"/>
            <a:ext cx="102952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Local Decoding:</a:t>
            </a:r>
            <a:r>
              <a:rPr b="0" lang="en-US" sz="1350" spc="-1" strike="noStrike">
                <a:solidFill>
                  <a:srgbClr val="cbd5e1"/>
                </a:solidFill>
                <a:latin typeface="Inter"/>
                <a:ea typeface="Inter"/>
              </a:rPr>
              <a:t> If the receiver knows the approximate location, one frame suffices.</a:t>
            </a:r>
            <a:endParaRPr b="0" lang="en-NZ" sz="1350" spc="-1" strike="noStrike">
              <a:latin typeface="Arial"/>
            </a:endParaRPr>
          </a:p>
        </p:txBody>
      </p:sp>
      <p:sp>
        <p:nvSpPr>
          <p:cNvPr id="360" name="Google Shape;376;p29"/>
          <p:cNvSpPr/>
          <p:nvPr/>
        </p:nvSpPr>
        <p:spPr>
          <a:xfrm>
            <a:off x="828720" y="4143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1" name="Google Shape;377;p29"/>
          <p:cNvSpPr/>
          <p:nvPr/>
        </p:nvSpPr>
        <p:spPr>
          <a:xfrm>
            <a:off x="828720" y="45435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2" name="Google Shape;378;p29"/>
          <p:cNvSpPr/>
          <p:nvPr/>
        </p:nvSpPr>
        <p:spPr>
          <a:xfrm>
            <a:off x="828720" y="49435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363" name="Google Shape;379;p29"/>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Compact Position Reporting (CPR)</a:t>
            </a:r>
            <a:endParaRPr b="0" lang="en-NZ" sz="2700" spc="-1" strike="noStrike">
              <a:latin typeface="Arial"/>
            </a:endParaRPr>
          </a:p>
        </p:txBody>
      </p:sp>
      <p:sp>
        <p:nvSpPr>
          <p:cNvPr id="364" name="Google Shape;380;p29"/>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Google Shape;385;p30" descr="image.png"/>
          <p:cNvPicPr/>
          <p:nvPr/>
        </p:nvPicPr>
        <p:blipFill>
          <a:blip r:embed="rId1"/>
          <a:stretch/>
        </p:blipFill>
        <p:spPr>
          <a:xfrm>
            <a:off x="0" y="0"/>
            <a:ext cx="12191040" cy="6856920"/>
          </a:xfrm>
          <a:prstGeom prst="rect">
            <a:avLst/>
          </a:prstGeom>
          <a:ln w="0">
            <a:noFill/>
          </a:ln>
        </p:spPr>
      </p:pic>
      <p:pic>
        <p:nvPicPr>
          <p:cNvPr id="366" name="Google Shape;386;p30" descr="image.png"/>
          <p:cNvPicPr/>
          <p:nvPr/>
        </p:nvPicPr>
        <p:blipFill>
          <a:blip r:embed="rId2"/>
          <a:stretch/>
        </p:blipFill>
        <p:spPr>
          <a:xfrm>
            <a:off x="9360" y="9360"/>
            <a:ext cx="12171960" cy="265680"/>
          </a:xfrm>
          <a:prstGeom prst="rect">
            <a:avLst/>
          </a:prstGeom>
          <a:ln w="0">
            <a:noFill/>
          </a:ln>
        </p:spPr>
      </p:pic>
      <p:pic>
        <p:nvPicPr>
          <p:cNvPr id="367" name="Google Shape;387;p30" descr="image.png"/>
          <p:cNvPicPr/>
          <p:nvPr/>
        </p:nvPicPr>
        <p:blipFill>
          <a:blip r:embed="rId3"/>
          <a:stretch/>
        </p:blipFill>
        <p:spPr>
          <a:xfrm>
            <a:off x="9360" y="6581880"/>
            <a:ext cx="12171960" cy="265680"/>
          </a:xfrm>
          <a:prstGeom prst="rect">
            <a:avLst/>
          </a:prstGeom>
          <a:ln w="0">
            <a:noFill/>
          </a:ln>
        </p:spPr>
      </p:pic>
      <p:graphicFrame>
        <p:nvGraphicFramePr>
          <p:cNvPr id="368" name="Google Shape;388;p30"/>
          <p:cNvGraphicFramePr/>
          <p:nvPr/>
        </p:nvGraphicFramePr>
        <p:xfrm>
          <a:off x="581040" y="3186000"/>
          <a:ext cx="11029320" cy="1580400"/>
        </p:xfrm>
        <a:graphic>
          <a:graphicData uri="http://schemas.openxmlformats.org/drawingml/2006/table">
            <a:tbl>
              <a:tblPr/>
              <a:tblGrid>
                <a:gridCol w="2592000"/>
                <a:gridCol w="4673520"/>
                <a:gridCol w="376416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Parameter</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Definition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Impact</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NIC</a:t>
                      </a:r>
                      <a:r>
                        <a:rPr b="0" lang="en-US" sz="1200" spc="-1" strike="noStrike">
                          <a:solidFill>
                            <a:srgbClr val="94a3b8"/>
                          </a:solidFill>
                          <a:latin typeface="Inter"/>
                          <a:ea typeface="Inter"/>
                        </a:rPr>
                        <a:t> (Nav Integrity)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Containment Radius. "I am within X miles."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Determines separation standards.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NACp</a:t>
                      </a:r>
                      <a:r>
                        <a:rPr b="0" lang="en-US" sz="1200" spc="-1" strike="noStrike">
                          <a:solidFill>
                            <a:srgbClr val="94a3b8"/>
                          </a:solidFill>
                          <a:latin typeface="Inter"/>
                          <a:ea typeface="Inter"/>
                        </a:rPr>
                        <a:t> (Nav Accuracy)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Estimated Position Uncertainty (95%).</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Surveillance quality.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SIL</a:t>
                      </a:r>
                      <a:r>
                        <a:rPr b="0" lang="en-US" sz="1200" spc="-1" strike="noStrike">
                          <a:solidFill>
                            <a:srgbClr val="94a3b8"/>
                          </a:solidFill>
                          <a:latin typeface="Inter"/>
                          <a:ea typeface="Inter"/>
                        </a:rPr>
                        <a:t> (Source Integrity)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Probability of exceeding NIC radius.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Safety certification level.</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369" name="Google Shape;389;p30"/>
          <p:cNvSpPr/>
          <p:nvPr/>
        </p:nvSpPr>
        <p:spPr>
          <a:xfrm>
            <a:off x="581040" y="3567240"/>
            <a:ext cx="2590920" cy="18000"/>
          </a:xfrm>
          <a:prstGeom prst="rect">
            <a:avLst/>
          </a:prstGeom>
          <a:solidFill>
            <a:srgbClr val="38bdf8"/>
          </a:solidFill>
          <a:ln w="0">
            <a:noFill/>
          </a:ln>
        </p:spPr>
        <p:style>
          <a:lnRef idx="0"/>
          <a:fillRef idx="0"/>
          <a:effectRef idx="0"/>
          <a:fontRef idx="minor"/>
        </p:style>
      </p:sp>
      <p:sp>
        <p:nvSpPr>
          <p:cNvPr id="370" name="Google Shape;390;p30"/>
          <p:cNvSpPr/>
          <p:nvPr/>
        </p:nvSpPr>
        <p:spPr>
          <a:xfrm>
            <a:off x="3173040" y="3567240"/>
            <a:ext cx="4672800" cy="18000"/>
          </a:xfrm>
          <a:prstGeom prst="rect">
            <a:avLst/>
          </a:prstGeom>
          <a:solidFill>
            <a:srgbClr val="38bdf8"/>
          </a:solidFill>
          <a:ln w="0">
            <a:noFill/>
          </a:ln>
        </p:spPr>
        <p:style>
          <a:lnRef idx="0"/>
          <a:fillRef idx="0"/>
          <a:effectRef idx="0"/>
          <a:fontRef idx="minor"/>
        </p:style>
      </p:sp>
      <p:sp>
        <p:nvSpPr>
          <p:cNvPr id="371" name="Google Shape;391;p30"/>
          <p:cNvSpPr/>
          <p:nvPr/>
        </p:nvSpPr>
        <p:spPr>
          <a:xfrm>
            <a:off x="7846920" y="3567240"/>
            <a:ext cx="3763080" cy="18000"/>
          </a:xfrm>
          <a:prstGeom prst="rect">
            <a:avLst/>
          </a:prstGeom>
          <a:solidFill>
            <a:srgbClr val="38bdf8"/>
          </a:solidFill>
          <a:ln w="0">
            <a:noFill/>
          </a:ln>
        </p:spPr>
        <p:style>
          <a:lnRef idx="0"/>
          <a:fillRef idx="0"/>
          <a:effectRef idx="0"/>
          <a:fontRef idx="minor"/>
        </p:style>
      </p:sp>
      <p:sp>
        <p:nvSpPr>
          <p:cNvPr id="372" name="Google Shape;392;p30"/>
          <p:cNvSpPr/>
          <p:nvPr/>
        </p:nvSpPr>
        <p:spPr>
          <a:xfrm>
            <a:off x="581040" y="3971880"/>
            <a:ext cx="2590920" cy="8280"/>
          </a:xfrm>
          <a:prstGeom prst="rect">
            <a:avLst/>
          </a:prstGeom>
          <a:solidFill>
            <a:srgbClr val="334155"/>
          </a:solidFill>
          <a:ln w="0">
            <a:noFill/>
          </a:ln>
        </p:spPr>
        <p:style>
          <a:lnRef idx="0"/>
          <a:fillRef idx="0"/>
          <a:effectRef idx="0"/>
          <a:fontRef idx="minor"/>
        </p:style>
      </p:sp>
      <p:sp>
        <p:nvSpPr>
          <p:cNvPr id="373" name="Google Shape;393;p30"/>
          <p:cNvSpPr/>
          <p:nvPr/>
        </p:nvSpPr>
        <p:spPr>
          <a:xfrm>
            <a:off x="3173040" y="3971880"/>
            <a:ext cx="4672800" cy="8280"/>
          </a:xfrm>
          <a:prstGeom prst="rect">
            <a:avLst/>
          </a:prstGeom>
          <a:solidFill>
            <a:srgbClr val="334155"/>
          </a:solidFill>
          <a:ln w="0">
            <a:noFill/>
          </a:ln>
        </p:spPr>
        <p:style>
          <a:lnRef idx="0"/>
          <a:fillRef idx="0"/>
          <a:effectRef idx="0"/>
          <a:fontRef idx="minor"/>
        </p:style>
      </p:sp>
      <p:sp>
        <p:nvSpPr>
          <p:cNvPr id="374" name="Google Shape;394;p30"/>
          <p:cNvSpPr/>
          <p:nvPr/>
        </p:nvSpPr>
        <p:spPr>
          <a:xfrm>
            <a:off x="7846920" y="3971880"/>
            <a:ext cx="3763080" cy="8280"/>
          </a:xfrm>
          <a:prstGeom prst="rect">
            <a:avLst/>
          </a:prstGeom>
          <a:solidFill>
            <a:srgbClr val="334155"/>
          </a:solidFill>
          <a:ln w="0">
            <a:noFill/>
          </a:ln>
        </p:spPr>
        <p:style>
          <a:lnRef idx="0"/>
          <a:fillRef idx="0"/>
          <a:effectRef idx="0"/>
          <a:fontRef idx="minor"/>
        </p:style>
      </p:sp>
      <p:sp>
        <p:nvSpPr>
          <p:cNvPr id="375" name="Google Shape;395;p30"/>
          <p:cNvSpPr/>
          <p:nvPr/>
        </p:nvSpPr>
        <p:spPr>
          <a:xfrm>
            <a:off x="581040" y="4362480"/>
            <a:ext cx="2590920" cy="8280"/>
          </a:xfrm>
          <a:prstGeom prst="rect">
            <a:avLst/>
          </a:prstGeom>
          <a:solidFill>
            <a:srgbClr val="334155"/>
          </a:solidFill>
          <a:ln w="0">
            <a:noFill/>
          </a:ln>
        </p:spPr>
        <p:style>
          <a:lnRef idx="0"/>
          <a:fillRef idx="0"/>
          <a:effectRef idx="0"/>
          <a:fontRef idx="minor"/>
        </p:style>
      </p:sp>
      <p:sp>
        <p:nvSpPr>
          <p:cNvPr id="376" name="Google Shape;396;p30"/>
          <p:cNvSpPr/>
          <p:nvPr/>
        </p:nvSpPr>
        <p:spPr>
          <a:xfrm>
            <a:off x="3173040" y="4362480"/>
            <a:ext cx="4672800" cy="8280"/>
          </a:xfrm>
          <a:prstGeom prst="rect">
            <a:avLst/>
          </a:prstGeom>
          <a:solidFill>
            <a:srgbClr val="334155"/>
          </a:solidFill>
          <a:ln w="0">
            <a:noFill/>
          </a:ln>
        </p:spPr>
        <p:style>
          <a:lnRef idx="0"/>
          <a:fillRef idx="0"/>
          <a:effectRef idx="0"/>
          <a:fontRef idx="minor"/>
        </p:style>
      </p:sp>
      <p:sp>
        <p:nvSpPr>
          <p:cNvPr id="377" name="Google Shape;397;p30"/>
          <p:cNvSpPr/>
          <p:nvPr/>
        </p:nvSpPr>
        <p:spPr>
          <a:xfrm>
            <a:off x="7846920" y="4362480"/>
            <a:ext cx="3763080" cy="8280"/>
          </a:xfrm>
          <a:prstGeom prst="rect">
            <a:avLst/>
          </a:prstGeom>
          <a:solidFill>
            <a:srgbClr val="334155"/>
          </a:solidFill>
          <a:ln w="0">
            <a:noFill/>
          </a:ln>
        </p:spPr>
        <p:style>
          <a:lnRef idx="0"/>
          <a:fillRef idx="0"/>
          <a:effectRef idx="0"/>
          <a:fontRef idx="minor"/>
        </p:style>
      </p:sp>
      <p:sp>
        <p:nvSpPr>
          <p:cNvPr id="378" name="Google Shape;398;p30"/>
          <p:cNvSpPr/>
          <p:nvPr/>
        </p:nvSpPr>
        <p:spPr>
          <a:xfrm>
            <a:off x="581040" y="4753080"/>
            <a:ext cx="2590920" cy="8280"/>
          </a:xfrm>
          <a:prstGeom prst="rect">
            <a:avLst/>
          </a:prstGeom>
          <a:solidFill>
            <a:srgbClr val="334155"/>
          </a:solidFill>
          <a:ln w="0">
            <a:noFill/>
          </a:ln>
        </p:spPr>
        <p:style>
          <a:lnRef idx="0"/>
          <a:fillRef idx="0"/>
          <a:effectRef idx="0"/>
          <a:fontRef idx="minor"/>
        </p:style>
      </p:sp>
      <p:sp>
        <p:nvSpPr>
          <p:cNvPr id="379" name="Google Shape;399;p30"/>
          <p:cNvSpPr/>
          <p:nvPr/>
        </p:nvSpPr>
        <p:spPr>
          <a:xfrm>
            <a:off x="3173040" y="4753080"/>
            <a:ext cx="4672800" cy="8280"/>
          </a:xfrm>
          <a:prstGeom prst="rect">
            <a:avLst/>
          </a:prstGeom>
          <a:solidFill>
            <a:srgbClr val="334155"/>
          </a:solidFill>
          <a:ln w="0">
            <a:noFill/>
          </a:ln>
        </p:spPr>
        <p:style>
          <a:lnRef idx="0"/>
          <a:fillRef idx="0"/>
          <a:effectRef idx="0"/>
          <a:fontRef idx="minor"/>
        </p:style>
      </p:sp>
      <p:sp>
        <p:nvSpPr>
          <p:cNvPr id="380" name="Google Shape;400;p30"/>
          <p:cNvSpPr/>
          <p:nvPr/>
        </p:nvSpPr>
        <p:spPr>
          <a:xfrm>
            <a:off x="7846920" y="4753080"/>
            <a:ext cx="3763080" cy="8280"/>
          </a:xfrm>
          <a:prstGeom prst="rect">
            <a:avLst/>
          </a:prstGeom>
          <a:solidFill>
            <a:srgbClr val="334155"/>
          </a:solidFill>
          <a:ln w="0">
            <a:noFill/>
          </a:ln>
        </p:spPr>
        <p:style>
          <a:lnRef idx="0"/>
          <a:fillRef idx="0"/>
          <a:effectRef idx="0"/>
          <a:fontRef idx="minor"/>
        </p:style>
      </p:sp>
      <p:sp>
        <p:nvSpPr>
          <p:cNvPr id="381" name="Google Shape;401;p30"/>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Trust Metrics: NIC/NAC/SIL</a:t>
            </a:r>
            <a:endParaRPr b="0" lang="en-NZ" sz="2700" spc="-1" strike="noStrike">
              <a:latin typeface="Arial"/>
            </a:endParaRPr>
          </a:p>
        </p:txBody>
      </p:sp>
      <p:sp>
        <p:nvSpPr>
          <p:cNvPr id="382" name="Google Shape;402;p30"/>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 name="Google Shape;407;p31" descr="image.png"/>
          <p:cNvPicPr/>
          <p:nvPr/>
        </p:nvPicPr>
        <p:blipFill>
          <a:blip r:embed="rId1"/>
          <a:stretch/>
        </p:blipFill>
        <p:spPr>
          <a:xfrm>
            <a:off x="0" y="0"/>
            <a:ext cx="12191040" cy="6856920"/>
          </a:xfrm>
          <a:prstGeom prst="rect">
            <a:avLst/>
          </a:prstGeom>
          <a:ln w="0">
            <a:noFill/>
          </a:ln>
        </p:spPr>
      </p:pic>
      <p:pic>
        <p:nvPicPr>
          <p:cNvPr id="384" name="Google Shape;408;p31" descr="image.png"/>
          <p:cNvPicPr/>
          <p:nvPr/>
        </p:nvPicPr>
        <p:blipFill>
          <a:blip r:embed="rId2"/>
          <a:stretch/>
        </p:blipFill>
        <p:spPr>
          <a:xfrm>
            <a:off x="581040" y="2900520"/>
            <a:ext cx="5275800" cy="2151720"/>
          </a:xfrm>
          <a:prstGeom prst="rect">
            <a:avLst/>
          </a:prstGeom>
          <a:ln w="0">
            <a:noFill/>
          </a:ln>
        </p:spPr>
      </p:pic>
      <p:pic>
        <p:nvPicPr>
          <p:cNvPr id="385" name="Google Shape;409;p31" descr="image.png"/>
          <p:cNvPicPr/>
          <p:nvPr/>
        </p:nvPicPr>
        <p:blipFill>
          <a:blip r:embed="rId3"/>
          <a:stretch/>
        </p:blipFill>
        <p:spPr>
          <a:xfrm>
            <a:off x="6334200" y="2900520"/>
            <a:ext cx="5275800" cy="2151720"/>
          </a:xfrm>
          <a:prstGeom prst="rect">
            <a:avLst/>
          </a:prstGeom>
          <a:ln w="0">
            <a:noFill/>
          </a:ln>
        </p:spPr>
      </p:pic>
      <p:pic>
        <p:nvPicPr>
          <p:cNvPr id="386" name="Google Shape;410;p31" descr="image.png"/>
          <p:cNvPicPr/>
          <p:nvPr/>
        </p:nvPicPr>
        <p:blipFill>
          <a:blip r:embed="rId4"/>
          <a:stretch/>
        </p:blipFill>
        <p:spPr>
          <a:xfrm>
            <a:off x="9360" y="9360"/>
            <a:ext cx="12171960" cy="265680"/>
          </a:xfrm>
          <a:prstGeom prst="rect">
            <a:avLst/>
          </a:prstGeom>
          <a:ln w="0">
            <a:noFill/>
          </a:ln>
        </p:spPr>
      </p:pic>
      <p:pic>
        <p:nvPicPr>
          <p:cNvPr id="387" name="Google Shape;411;p31" descr="image.png"/>
          <p:cNvPicPr/>
          <p:nvPr/>
        </p:nvPicPr>
        <p:blipFill>
          <a:blip r:embed="rId5"/>
          <a:stretch/>
        </p:blipFill>
        <p:spPr>
          <a:xfrm>
            <a:off x="9360" y="6581880"/>
            <a:ext cx="12171960" cy="265680"/>
          </a:xfrm>
          <a:prstGeom prst="rect">
            <a:avLst/>
          </a:prstGeom>
          <a:ln w="0">
            <a:noFill/>
          </a:ln>
        </p:spPr>
      </p:pic>
      <p:sp>
        <p:nvSpPr>
          <p:cNvPr id="388" name="Google Shape;412;p31"/>
          <p:cNvSpPr/>
          <p:nvPr/>
        </p:nvSpPr>
        <p:spPr>
          <a:xfrm>
            <a:off x="828720" y="356724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Based on air pressure (29.92 inHg baseline).</a:t>
            </a:r>
            <a:endParaRPr b="0" lang="en-NZ" sz="1350" spc="-1" strike="noStrike">
              <a:latin typeface="Arial"/>
            </a:endParaRPr>
          </a:p>
        </p:txBody>
      </p:sp>
      <p:sp>
        <p:nvSpPr>
          <p:cNvPr id="389" name="Google Shape;413;p31"/>
          <p:cNvSpPr/>
          <p:nvPr/>
        </p:nvSpPr>
        <p:spPr>
          <a:xfrm>
            <a:off x="828720" y="4471920"/>
            <a:ext cx="478044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ATC separates planes based on pressure levels, not true height.</a:t>
            </a:r>
            <a:endParaRPr b="0" lang="en-NZ" sz="1050" spc="-1" strike="noStrike">
              <a:latin typeface="Arial"/>
            </a:endParaRPr>
          </a:p>
        </p:txBody>
      </p:sp>
      <p:sp>
        <p:nvSpPr>
          <p:cNvPr id="390" name="Google Shape;414;p31"/>
          <p:cNvSpPr/>
          <p:nvPr/>
        </p:nvSpPr>
        <p:spPr>
          <a:xfrm>
            <a:off x="6581880" y="356724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True height above the WGS84 ellipsoid.</a:t>
            </a:r>
            <a:endParaRPr b="0" lang="en-NZ" sz="1350" spc="-1" strike="noStrike">
              <a:latin typeface="Arial"/>
            </a:endParaRPr>
          </a:p>
        </p:txBody>
      </p:sp>
      <p:sp>
        <p:nvSpPr>
          <p:cNvPr id="391" name="Google Shape;415;p31"/>
          <p:cNvSpPr/>
          <p:nvPr/>
        </p:nvSpPr>
        <p:spPr>
          <a:xfrm>
            <a:off x="6581880" y="4471920"/>
            <a:ext cx="478044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Used for GPWS and verifying baro-altimeter errors.</a:t>
            </a:r>
            <a:endParaRPr b="0" lang="en-NZ" sz="1050" spc="-1" strike="noStrike">
              <a:latin typeface="Arial"/>
            </a:endParaRPr>
          </a:p>
        </p:txBody>
      </p:sp>
      <p:sp>
        <p:nvSpPr>
          <p:cNvPr id="392" name="Google Shape;416;p3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Geometric vs Barometric Altitude</a:t>
            </a:r>
            <a:endParaRPr b="0" lang="en-NZ" sz="2700" spc="-1" strike="noStrike">
              <a:latin typeface="Arial"/>
            </a:endParaRPr>
          </a:p>
        </p:txBody>
      </p:sp>
      <p:sp>
        <p:nvSpPr>
          <p:cNvPr id="393" name="Google Shape;417;p3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394" name="Google Shape;418;p31"/>
          <p:cNvSpPr/>
          <p:nvPr/>
        </p:nvSpPr>
        <p:spPr>
          <a:xfrm>
            <a:off x="828720" y="314784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Barometric (Mode C)</a:t>
            </a:r>
            <a:endParaRPr b="0" lang="en-NZ" sz="1500" spc="-1" strike="noStrike">
              <a:latin typeface="Arial"/>
            </a:endParaRPr>
          </a:p>
        </p:txBody>
      </p:sp>
      <p:sp>
        <p:nvSpPr>
          <p:cNvPr id="395" name="Google Shape;419;p31"/>
          <p:cNvSpPr/>
          <p:nvPr/>
        </p:nvSpPr>
        <p:spPr>
          <a:xfrm>
            <a:off x="6581880" y="314784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Geometric (GNSS)</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Google Shape;407;p31" descr="image.png"/>
          <p:cNvPicPr/>
          <p:nvPr/>
        </p:nvPicPr>
        <p:blipFill>
          <a:blip r:embed="rId1"/>
          <a:stretch/>
        </p:blipFill>
        <p:spPr>
          <a:xfrm>
            <a:off x="0" y="142920"/>
            <a:ext cx="12191040" cy="6856920"/>
          </a:xfrm>
          <a:prstGeom prst="rect">
            <a:avLst/>
          </a:prstGeom>
          <a:ln w="0">
            <a:noFill/>
          </a:ln>
        </p:spPr>
      </p:pic>
      <p:pic>
        <p:nvPicPr>
          <p:cNvPr id="397" name="Google Shape;410;p31" descr="image.png"/>
          <p:cNvPicPr/>
          <p:nvPr/>
        </p:nvPicPr>
        <p:blipFill>
          <a:blip r:embed="rId2"/>
          <a:stretch/>
        </p:blipFill>
        <p:spPr>
          <a:xfrm>
            <a:off x="9360" y="9360"/>
            <a:ext cx="12171960" cy="265680"/>
          </a:xfrm>
          <a:prstGeom prst="rect">
            <a:avLst/>
          </a:prstGeom>
          <a:ln w="0">
            <a:noFill/>
          </a:ln>
        </p:spPr>
      </p:pic>
      <p:pic>
        <p:nvPicPr>
          <p:cNvPr id="398" name="Google Shape;411;p31" descr="image.png"/>
          <p:cNvPicPr/>
          <p:nvPr/>
        </p:nvPicPr>
        <p:blipFill>
          <a:blip r:embed="rId3"/>
          <a:stretch/>
        </p:blipFill>
        <p:spPr>
          <a:xfrm>
            <a:off x="9360" y="6581880"/>
            <a:ext cx="12171960" cy="265680"/>
          </a:xfrm>
          <a:prstGeom prst="rect">
            <a:avLst/>
          </a:prstGeom>
          <a:ln w="0">
            <a:noFill/>
          </a:ln>
        </p:spPr>
      </p:pic>
      <p:sp>
        <p:nvSpPr>
          <p:cNvPr id="399" name="Google Shape;416;p3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Timeline</a:t>
            </a:r>
            <a:endParaRPr b="0" lang="en-NZ" sz="2700" spc="-1" strike="noStrike">
              <a:latin typeface="Arial"/>
            </a:endParaRPr>
          </a:p>
        </p:txBody>
      </p:sp>
      <p:sp>
        <p:nvSpPr>
          <p:cNvPr id="400" name="Google Shape;417;p3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401" name="TextBox 2"/>
          <p:cNvSpPr/>
          <p:nvPr/>
        </p:nvSpPr>
        <p:spPr>
          <a:xfrm>
            <a:off x="581040" y="1812240"/>
            <a:ext cx="4877280" cy="2689920"/>
          </a:xfrm>
          <a:prstGeom prst="rect">
            <a:avLst/>
          </a:prstGeom>
          <a:noFill/>
          <a:ln w="0">
            <a:noFill/>
          </a:ln>
        </p:spPr>
        <p:style>
          <a:lnRef idx="0"/>
          <a:fillRef idx="0"/>
          <a:effectRef idx="0"/>
          <a:fontRef idx="minor"/>
        </p:style>
        <p:txBody>
          <a:bodyPr lIns="90000" rIns="90000" tIns="45000" bIns="45000">
            <a:spAutoFit/>
          </a:bodyPr>
          <a:p>
            <a:pPr marL="343080" indent="-342000">
              <a:lnSpc>
                <a:spcPts val="2475"/>
              </a:lnSpc>
              <a:spcAft>
                <a:spcPts val="1125"/>
              </a:spcAft>
              <a:buClr>
                <a:srgbClr val="000000"/>
              </a:buClr>
              <a:buFont typeface="Arial"/>
              <a:buChar char="•"/>
            </a:pPr>
            <a:r>
              <a:rPr b="0" lang="en-US" sz="1400" spc="-1" strike="noStrike">
                <a:solidFill>
                  <a:srgbClr val="ffffff"/>
                </a:solidFill>
                <a:latin typeface="Arial"/>
                <a:ea typeface="Arial"/>
              </a:rPr>
              <a:t>1940s–50s: PSR introduced</a:t>
            </a:r>
            <a:endParaRPr b="0" lang="en-NZ" sz="1400" spc="-1" strike="noStrike">
              <a:latin typeface="Arial"/>
            </a:endParaRPr>
          </a:p>
          <a:p>
            <a:pPr marL="343080" indent="-342000">
              <a:lnSpc>
                <a:spcPts val="2475"/>
              </a:lnSpc>
              <a:spcAft>
                <a:spcPts val="1125"/>
              </a:spcAft>
              <a:buClr>
                <a:srgbClr val="000000"/>
              </a:buClr>
              <a:buFont typeface="Arial"/>
              <a:buChar char="•"/>
            </a:pPr>
            <a:r>
              <a:rPr b="0" lang="en-US" sz="1400" spc="-1" strike="noStrike">
                <a:solidFill>
                  <a:srgbClr val="ffffff"/>
                </a:solidFill>
                <a:latin typeface="Arial"/>
                <a:ea typeface="Arial"/>
              </a:rPr>
              <a:t>1950s–60s: SSR with Mode A/C</a:t>
            </a:r>
            <a:endParaRPr b="0" lang="en-NZ" sz="1400" spc="-1" strike="noStrike">
              <a:latin typeface="Arial"/>
            </a:endParaRPr>
          </a:p>
          <a:p>
            <a:pPr marL="343080" indent="-342000">
              <a:lnSpc>
                <a:spcPts val="2475"/>
              </a:lnSpc>
              <a:spcAft>
                <a:spcPts val="1125"/>
              </a:spcAft>
              <a:buClr>
                <a:srgbClr val="000000"/>
              </a:buClr>
              <a:buFont typeface="Arial"/>
              <a:buChar char="•"/>
            </a:pPr>
            <a:r>
              <a:rPr b="0" lang="en-US" sz="1400" spc="-1" strike="noStrike">
                <a:solidFill>
                  <a:srgbClr val="ffffff"/>
                </a:solidFill>
                <a:latin typeface="Arial"/>
                <a:ea typeface="Arial"/>
              </a:rPr>
              <a:t>1980s: Mode S development</a:t>
            </a:r>
            <a:endParaRPr b="0" lang="en-NZ" sz="1400" spc="-1" strike="noStrike">
              <a:latin typeface="Arial"/>
            </a:endParaRPr>
          </a:p>
          <a:p>
            <a:pPr marL="343080" indent="-342000">
              <a:lnSpc>
                <a:spcPts val="2475"/>
              </a:lnSpc>
              <a:spcAft>
                <a:spcPts val="1125"/>
              </a:spcAft>
              <a:buClr>
                <a:srgbClr val="000000"/>
              </a:buClr>
              <a:buFont typeface="Arial"/>
              <a:buChar char="•"/>
            </a:pPr>
            <a:r>
              <a:rPr b="0" lang="en-US" sz="1400" spc="-1" strike="noStrike">
                <a:solidFill>
                  <a:srgbClr val="ffffff"/>
                </a:solidFill>
                <a:latin typeface="Arial"/>
                <a:ea typeface="Arial"/>
              </a:rPr>
              <a:t>1990s: ADS-B concept proven</a:t>
            </a:r>
            <a:endParaRPr b="0" lang="en-NZ" sz="1400" spc="-1" strike="noStrike">
              <a:latin typeface="Arial"/>
            </a:endParaRPr>
          </a:p>
          <a:p>
            <a:pPr marL="343080" indent="-342000">
              <a:lnSpc>
                <a:spcPts val="2475"/>
              </a:lnSpc>
              <a:spcAft>
                <a:spcPts val="1125"/>
              </a:spcAft>
              <a:buClr>
                <a:srgbClr val="000000"/>
              </a:buClr>
              <a:buFont typeface="Arial"/>
              <a:buChar char="•"/>
            </a:pPr>
            <a:r>
              <a:rPr b="0" lang="en-US" sz="1400" spc="-1" strike="noStrike">
                <a:solidFill>
                  <a:srgbClr val="ffffff"/>
                </a:solidFill>
                <a:latin typeface="Arial"/>
                <a:ea typeface="Arial"/>
              </a:rPr>
              <a:t>2000s: Trials &amp; ICAO adoption</a:t>
            </a:r>
            <a:endParaRPr b="0" lang="en-NZ" sz="1400" spc="-1" strike="noStrike">
              <a:latin typeface="Arial"/>
            </a:endParaRPr>
          </a:p>
          <a:p>
            <a:pPr marL="343080" indent="-342000">
              <a:lnSpc>
                <a:spcPts val="2475"/>
              </a:lnSpc>
              <a:spcAft>
                <a:spcPts val="1125"/>
              </a:spcAft>
              <a:buClr>
                <a:srgbClr val="000000"/>
              </a:buClr>
              <a:buFont typeface="Arial"/>
              <a:buChar char="•"/>
            </a:pPr>
            <a:r>
              <a:rPr b="0" lang="en-US" sz="1400" spc="-1" strike="noStrike">
                <a:solidFill>
                  <a:srgbClr val="ffffff"/>
                </a:solidFill>
                <a:latin typeface="Arial"/>
                <a:ea typeface="Arial"/>
              </a:rPr>
              <a:t>2020+: ADS-B mandatory in U.S. / Europe</a:t>
            </a:r>
            <a:endParaRPr b="0" lang="en-NZ" sz="1400" spc="-1" strike="noStrike">
              <a:latin typeface="Arial"/>
            </a:endParaRPr>
          </a:p>
        </p:txBody>
      </p:sp>
      <p:pic>
        <p:nvPicPr>
          <p:cNvPr id="402" name="Picture 2" descr="Image of Military Drone Screen"/>
          <p:cNvPicPr/>
          <p:nvPr/>
        </p:nvPicPr>
        <p:blipFill>
          <a:blip r:embed="rId4"/>
          <a:stretch/>
        </p:blipFill>
        <p:spPr>
          <a:xfrm>
            <a:off x="5669280" y="1295280"/>
            <a:ext cx="5940360" cy="35064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Google Shape;424;p32" descr="image.png"/>
          <p:cNvPicPr/>
          <p:nvPr/>
        </p:nvPicPr>
        <p:blipFill>
          <a:blip r:embed="rId1"/>
          <a:stretch/>
        </p:blipFill>
        <p:spPr>
          <a:xfrm>
            <a:off x="0" y="0"/>
            <a:ext cx="12191040" cy="6856920"/>
          </a:xfrm>
          <a:prstGeom prst="rect">
            <a:avLst/>
          </a:prstGeom>
          <a:ln w="0">
            <a:noFill/>
          </a:ln>
        </p:spPr>
      </p:pic>
      <p:pic>
        <p:nvPicPr>
          <p:cNvPr id="404" name="Google Shape;425;p32" descr="image.png"/>
          <p:cNvPicPr/>
          <p:nvPr/>
        </p:nvPicPr>
        <p:blipFill>
          <a:blip r:embed="rId2"/>
          <a:stretch/>
        </p:blipFill>
        <p:spPr>
          <a:xfrm>
            <a:off x="9360" y="9360"/>
            <a:ext cx="12171960" cy="265680"/>
          </a:xfrm>
          <a:prstGeom prst="rect">
            <a:avLst/>
          </a:prstGeom>
          <a:ln w="0">
            <a:noFill/>
          </a:ln>
        </p:spPr>
      </p:pic>
      <p:pic>
        <p:nvPicPr>
          <p:cNvPr id="405" name="Google Shape;426;p32" descr="image.png"/>
          <p:cNvPicPr/>
          <p:nvPr/>
        </p:nvPicPr>
        <p:blipFill>
          <a:blip r:embed="rId3"/>
          <a:stretch/>
        </p:blipFill>
        <p:spPr>
          <a:xfrm>
            <a:off x="9360" y="6581880"/>
            <a:ext cx="12171960" cy="265680"/>
          </a:xfrm>
          <a:prstGeom prst="rect">
            <a:avLst/>
          </a:prstGeom>
          <a:ln w="0">
            <a:noFill/>
          </a:ln>
        </p:spPr>
      </p:pic>
      <p:sp>
        <p:nvSpPr>
          <p:cNvPr id="406" name="Google Shape;427;p32"/>
          <p:cNvSpPr/>
          <p:nvPr/>
        </p:nvSpPr>
        <p:spPr>
          <a:xfrm>
            <a:off x="581040" y="4219560"/>
            <a:ext cx="110289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OSINT, OpSec, and Electronic Warfare</a:t>
            </a:r>
            <a:endParaRPr b="0" lang="en-NZ" sz="1500" spc="-1" strike="noStrike">
              <a:latin typeface="Arial"/>
            </a:endParaRPr>
          </a:p>
        </p:txBody>
      </p:sp>
      <p:sp>
        <p:nvSpPr>
          <p:cNvPr id="407" name="Google Shape;428;p32"/>
          <p:cNvSpPr/>
          <p:nvPr/>
        </p:nvSpPr>
        <p:spPr>
          <a:xfrm>
            <a:off x="305280" y="235260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4</a:t>
            </a:r>
            <a:endParaRPr b="0" lang="en-NZ" sz="6000" spc="-1" strike="noStrike">
              <a:latin typeface="Arial"/>
            </a:endParaRPr>
          </a:p>
        </p:txBody>
      </p:sp>
      <p:sp>
        <p:nvSpPr>
          <p:cNvPr id="408" name="Google Shape;429;p32"/>
          <p:cNvSpPr/>
          <p:nvPr/>
        </p:nvSpPr>
        <p:spPr>
          <a:xfrm>
            <a:off x="305280" y="356220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MILITARY &amp; INTELLIGENCE</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Google Shape;434;p33" descr="image.png"/>
          <p:cNvPicPr/>
          <p:nvPr/>
        </p:nvPicPr>
        <p:blipFill>
          <a:blip r:embed="rId1"/>
          <a:stretch/>
        </p:blipFill>
        <p:spPr>
          <a:xfrm>
            <a:off x="0" y="0"/>
            <a:ext cx="12191040" cy="6856920"/>
          </a:xfrm>
          <a:prstGeom prst="rect">
            <a:avLst/>
          </a:prstGeom>
          <a:ln w="0">
            <a:noFill/>
          </a:ln>
        </p:spPr>
      </p:pic>
      <p:pic>
        <p:nvPicPr>
          <p:cNvPr id="410" name="Google Shape;435;p33" descr="image.png"/>
          <p:cNvPicPr/>
          <p:nvPr/>
        </p:nvPicPr>
        <p:blipFill>
          <a:blip r:embed="rId2"/>
          <a:stretch/>
        </p:blipFill>
        <p:spPr>
          <a:xfrm>
            <a:off x="6334200" y="1833480"/>
            <a:ext cx="5275800" cy="4285080"/>
          </a:xfrm>
          <a:prstGeom prst="rect">
            <a:avLst/>
          </a:prstGeom>
          <a:ln w="0">
            <a:noFill/>
          </a:ln>
        </p:spPr>
      </p:pic>
      <p:pic>
        <p:nvPicPr>
          <p:cNvPr id="411" name="Google Shape;436;p33" descr="image.png"/>
          <p:cNvPicPr/>
          <p:nvPr/>
        </p:nvPicPr>
        <p:blipFill>
          <a:blip r:embed="rId3"/>
          <a:stretch/>
        </p:blipFill>
        <p:spPr>
          <a:xfrm>
            <a:off x="9360" y="9360"/>
            <a:ext cx="12171960" cy="265680"/>
          </a:xfrm>
          <a:prstGeom prst="rect">
            <a:avLst/>
          </a:prstGeom>
          <a:ln w="0">
            <a:noFill/>
          </a:ln>
        </p:spPr>
      </p:pic>
      <p:pic>
        <p:nvPicPr>
          <p:cNvPr id="412" name="Google Shape;437;p33" descr="image.png"/>
          <p:cNvPicPr/>
          <p:nvPr/>
        </p:nvPicPr>
        <p:blipFill>
          <a:blip r:embed="rId4"/>
          <a:stretch/>
        </p:blipFill>
        <p:spPr>
          <a:xfrm>
            <a:off x="9360" y="6581880"/>
            <a:ext cx="12171960" cy="265680"/>
          </a:xfrm>
          <a:prstGeom prst="rect">
            <a:avLst/>
          </a:prstGeom>
          <a:ln w="0">
            <a:noFill/>
          </a:ln>
        </p:spPr>
      </p:pic>
      <p:sp>
        <p:nvSpPr>
          <p:cNvPr id="413" name="Google Shape;438;p33"/>
          <p:cNvSpPr/>
          <p:nvPr/>
        </p:nvSpPr>
        <p:spPr>
          <a:xfrm>
            <a:off x="581040" y="3086280"/>
            <a:ext cx="52758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 has </a:t>
            </a:r>
            <a:r>
              <a:rPr b="1" lang="en-US" sz="1350" spc="-1" strike="noStrike">
                <a:solidFill>
                  <a:srgbClr val="cbd5e1"/>
                </a:solidFill>
                <a:latin typeface="Inter"/>
                <a:ea typeface="Inter"/>
              </a:rPr>
              <a:t>NO Encryption</a:t>
            </a:r>
            <a:r>
              <a:rPr b="0" lang="en-US" sz="1350" spc="-1" strike="noStrike">
                <a:solidFill>
                  <a:srgbClr val="cbd5e1"/>
                </a:solidFill>
                <a:latin typeface="Inter"/>
                <a:ea typeface="Inter"/>
              </a:rPr>
              <a:t> and </a:t>
            </a:r>
            <a:r>
              <a:rPr b="1" lang="en-US" sz="1350" spc="-1" strike="noStrike">
                <a:solidFill>
                  <a:srgbClr val="cbd5e1"/>
                </a:solidFill>
                <a:latin typeface="Inter"/>
                <a:ea typeface="Inter"/>
              </a:rPr>
              <a:t>NO Authentication</a:t>
            </a:r>
            <a:r>
              <a:rPr b="0" lang="en-US" sz="1350" spc="-1" strike="noStrike">
                <a:solidFill>
                  <a:srgbClr val="cbd5e1"/>
                </a:solidFill>
                <a:latin typeface="Inter"/>
                <a:ea typeface="Inter"/>
              </a:rPr>
              <a:t>.</a:t>
            </a:r>
            <a:endParaRPr b="0" lang="en-NZ" sz="1350" spc="-1" strike="noStrike">
              <a:latin typeface="Arial"/>
            </a:endParaRPr>
          </a:p>
        </p:txBody>
      </p:sp>
      <p:pic>
        <p:nvPicPr>
          <p:cNvPr id="414" name="Google Shape;439;p33" descr="image.png"/>
          <p:cNvPicPr/>
          <p:nvPr/>
        </p:nvPicPr>
        <p:blipFill>
          <a:blip r:embed="rId5"/>
          <a:stretch/>
        </p:blipFill>
        <p:spPr>
          <a:xfrm>
            <a:off x="6343560" y="1843200"/>
            <a:ext cx="5256720" cy="4266000"/>
          </a:xfrm>
          <a:prstGeom prst="rect">
            <a:avLst/>
          </a:prstGeom>
          <a:ln w="0">
            <a:noFill/>
          </a:ln>
        </p:spPr>
      </p:pic>
      <p:sp>
        <p:nvSpPr>
          <p:cNvPr id="415" name="Google Shape;440;p33"/>
          <p:cNvSpPr/>
          <p:nvPr/>
        </p:nvSpPr>
        <p:spPr>
          <a:xfrm>
            <a:off x="819000" y="353376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Eavesdropping:</a:t>
            </a:r>
            <a:r>
              <a:rPr b="0" lang="en-US" sz="1350" spc="-1" strike="noStrike">
                <a:solidFill>
                  <a:srgbClr val="cbd5e1"/>
                </a:solidFill>
                <a:latin typeface="Inter"/>
                <a:ea typeface="Inter"/>
              </a:rPr>
              <a:t> $20 SDRs can track all traffic.</a:t>
            </a:r>
            <a:endParaRPr b="0" lang="en-NZ" sz="1350" spc="-1" strike="noStrike">
              <a:latin typeface="Arial"/>
            </a:endParaRPr>
          </a:p>
        </p:txBody>
      </p:sp>
      <p:sp>
        <p:nvSpPr>
          <p:cNvPr id="416" name="Google Shape;441;p33"/>
          <p:cNvSpPr/>
          <p:nvPr/>
        </p:nvSpPr>
        <p:spPr>
          <a:xfrm>
            <a:off x="819000" y="393372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Spoofing:</a:t>
            </a:r>
            <a:r>
              <a:rPr b="0" lang="en-US" sz="1350" spc="-1" strike="noStrike">
                <a:solidFill>
                  <a:srgbClr val="cbd5e1"/>
                </a:solidFill>
                <a:latin typeface="Inter"/>
                <a:ea typeface="Inter"/>
              </a:rPr>
              <a:t> Injecting fake DF17 messages to create "Ghost" aircraft.</a:t>
            </a:r>
            <a:endParaRPr b="0" lang="en-NZ" sz="1350" spc="-1" strike="noStrike">
              <a:latin typeface="Arial"/>
            </a:endParaRPr>
          </a:p>
        </p:txBody>
      </p:sp>
      <p:sp>
        <p:nvSpPr>
          <p:cNvPr id="417" name="Google Shape;442;p33"/>
          <p:cNvSpPr/>
          <p:nvPr/>
        </p:nvSpPr>
        <p:spPr>
          <a:xfrm>
            <a:off x="819000" y="459108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Jamming:</a:t>
            </a:r>
            <a:r>
              <a:rPr b="0" lang="en-US" sz="1350" spc="-1" strike="noStrike">
                <a:solidFill>
                  <a:srgbClr val="cbd5e1"/>
                </a:solidFill>
                <a:latin typeface="Inter"/>
                <a:ea typeface="Inter"/>
              </a:rPr>
              <a:t> 1090 MHz is susceptible to high-power CW jamming.</a:t>
            </a:r>
            <a:endParaRPr b="0" lang="en-NZ" sz="1350" spc="-1" strike="noStrike">
              <a:latin typeface="Arial"/>
            </a:endParaRPr>
          </a:p>
        </p:txBody>
      </p:sp>
      <p:sp>
        <p:nvSpPr>
          <p:cNvPr id="418" name="Google Shape;443;p33"/>
          <p:cNvSpPr/>
          <p:nvPr/>
        </p:nvSpPr>
        <p:spPr>
          <a:xfrm>
            <a:off x="581040" y="35337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19" name="Google Shape;444;p33"/>
          <p:cNvSpPr/>
          <p:nvPr/>
        </p:nvSpPr>
        <p:spPr>
          <a:xfrm>
            <a:off x="581040" y="39337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20" name="Google Shape;445;p33"/>
          <p:cNvSpPr/>
          <p:nvPr/>
        </p:nvSpPr>
        <p:spPr>
          <a:xfrm>
            <a:off x="581040" y="45910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21" name="Google Shape;446;p33"/>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ef4444"/>
                </a:solidFill>
                <a:latin typeface="JetBrains Mono"/>
                <a:ea typeface="JetBrains Mono"/>
              </a:rPr>
              <a:t>Vulnerability: No Authentication</a:t>
            </a:r>
            <a:endParaRPr b="0" lang="en-NZ" sz="2700" spc="-1" strike="noStrike">
              <a:latin typeface="Arial"/>
            </a:endParaRPr>
          </a:p>
        </p:txBody>
      </p:sp>
      <p:sp>
        <p:nvSpPr>
          <p:cNvPr id="422" name="Google Shape;447;p33"/>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423" name="Google Shape;448;p33"/>
          <p:cNvSpPr/>
          <p:nvPr/>
        </p:nvSpPr>
        <p:spPr>
          <a:xfrm>
            <a:off x="581040" y="269568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"Open Mic" Problem</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4" name="Google Shape;453;p34" descr="image.png"/>
          <p:cNvPicPr/>
          <p:nvPr/>
        </p:nvPicPr>
        <p:blipFill>
          <a:blip r:embed="rId1"/>
          <a:stretch/>
        </p:blipFill>
        <p:spPr>
          <a:xfrm>
            <a:off x="0" y="0"/>
            <a:ext cx="12191040" cy="6856920"/>
          </a:xfrm>
          <a:prstGeom prst="rect">
            <a:avLst/>
          </a:prstGeom>
          <a:ln w="0">
            <a:noFill/>
          </a:ln>
        </p:spPr>
      </p:pic>
      <p:pic>
        <p:nvPicPr>
          <p:cNvPr id="425" name="Google Shape;454;p34" descr="image.png"/>
          <p:cNvPicPr/>
          <p:nvPr/>
        </p:nvPicPr>
        <p:blipFill>
          <a:blip r:embed="rId2"/>
          <a:stretch/>
        </p:blipFill>
        <p:spPr>
          <a:xfrm>
            <a:off x="581040" y="3490920"/>
            <a:ext cx="3516840" cy="1856160"/>
          </a:xfrm>
          <a:prstGeom prst="rect">
            <a:avLst/>
          </a:prstGeom>
          <a:ln w="0">
            <a:noFill/>
          </a:ln>
        </p:spPr>
      </p:pic>
      <p:pic>
        <p:nvPicPr>
          <p:cNvPr id="426" name="Google Shape;455;p34" descr="image.png"/>
          <p:cNvPicPr/>
          <p:nvPr/>
        </p:nvPicPr>
        <p:blipFill>
          <a:blip r:embed="rId3"/>
          <a:stretch/>
        </p:blipFill>
        <p:spPr>
          <a:xfrm>
            <a:off x="4336920" y="3490920"/>
            <a:ext cx="3516840" cy="1856160"/>
          </a:xfrm>
          <a:prstGeom prst="rect">
            <a:avLst/>
          </a:prstGeom>
          <a:ln w="0">
            <a:noFill/>
          </a:ln>
        </p:spPr>
      </p:pic>
      <p:pic>
        <p:nvPicPr>
          <p:cNvPr id="427" name="Google Shape;456;p34" descr="image.png"/>
          <p:cNvPicPr/>
          <p:nvPr/>
        </p:nvPicPr>
        <p:blipFill>
          <a:blip r:embed="rId4"/>
          <a:stretch/>
        </p:blipFill>
        <p:spPr>
          <a:xfrm>
            <a:off x="8092800" y="3490920"/>
            <a:ext cx="3516840" cy="1856160"/>
          </a:xfrm>
          <a:prstGeom prst="rect">
            <a:avLst/>
          </a:prstGeom>
          <a:ln w="0">
            <a:noFill/>
          </a:ln>
        </p:spPr>
      </p:pic>
      <p:pic>
        <p:nvPicPr>
          <p:cNvPr id="428" name="Google Shape;457;p34" descr="image.png"/>
          <p:cNvPicPr/>
          <p:nvPr/>
        </p:nvPicPr>
        <p:blipFill>
          <a:blip r:embed="rId5"/>
          <a:stretch/>
        </p:blipFill>
        <p:spPr>
          <a:xfrm>
            <a:off x="9360" y="9360"/>
            <a:ext cx="12171960" cy="265680"/>
          </a:xfrm>
          <a:prstGeom prst="rect">
            <a:avLst/>
          </a:prstGeom>
          <a:ln w="0">
            <a:noFill/>
          </a:ln>
        </p:spPr>
      </p:pic>
      <p:pic>
        <p:nvPicPr>
          <p:cNvPr id="429" name="Google Shape;458;p34" descr="image.png"/>
          <p:cNvPicPr/>
          <p:nvPr/>
        </p:nvPicPr>
        <p:blipFill>
          <a:blip r:embed="rId6"/>
          <a:stretch/>
        </p:blipFill>
        <p:spPr>
          <a:xfrm>
            <a:off x="9360" y="6581880"/>
            <a:ext cx="12171960" cy="265680"/>
          </a:xfrm>
          <a:prstGeom prst="rect">
            <a:avLst/>
          </a:prstGeom>
          <a:ln w="0">
            <a:noFill/>
          </a:ln>
        </p:spPr>
      </p:pic>
      <p:sp>
        <p:nvSpPr>
          <p:cNvPr id="430" name="Google Shape;459;p34"/>
          <p:cNvSpPr/>
          <p:nvPr/>
        </p:nvSpPr>
        <p:spPr>
          <a:xfrm>
            <a:off x="581040" y="2776680"/>
            <a:ext cx="1102896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Multilateration (MLAT)</a:t>
            </a:r>
            <a:r>
              <a:rPr b="0" lang="en-US" sz="1350" spc="-1" strike="noStrike">
                <a:solidFill>
                  <a:srgbClr val="cbd5e1"/>
                </a:solidFill>
                <a:latin typeface="Inter"/>
                <a:ea typeface="Inter"/>
              </a:rPr>
              <a:t> verifies position via TDOA (Time Difference of Arrival).</a:t>
            </a:r>
            <a:endParaRPr b="0" lang="en-NZ" sz="1350" spc="-1" strike="noStrike">
              <a:latin typeface="Arial"/>
            </a:endParaRPr>
          </a:p>
        </p:txBody>
      </p:sp>
      <p:sp>
        <p:nvSpPr>
          <p:cNvPr id="431" name="Google Shape;460;p34"/>
          <p:cNvSpPr/>
          <p:nvPr/>
        </p:nvSpPr>
        <p:spPr>
          <a:xfrm>
            <a:off x="828720" y="41576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If 4+ ground stations hear the signal, position can be triangulated geometrically.</a:t>
            </a:r>
            <a:endParaRPr b="0" lang="en-NZ" sz="1350" spc="-1" strike="noStrike">
              <a:latin typeface="Arial"/>
            </a:endParaRPr>
          </a:p>
        </p:txBody>
      </p:sp>
      <p:sp>
        <p:nvSpPr>
          <p:cNvPr id="432" name="Google Shape;461;p34"/>
          <p:cNvSpPr/>
          <p:nvPr/>
        </p:nvSpPr>
        <p:spPr>
          <a:xfrm>
            <a:off x="4584600" y="41576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If GPS report != MLAT result, the target is flagged as </a:t>
            </a:r>
            <a:r>
              <a:rPr b="1" lang="en-US" sz="1350" spc="-1" strike="noStrike">
                <a:solidFill>
                  <a:srgbClr val="cbd5e1"/>
                </a:solidFill>
                <a:latin typeface="Inter"/>
                <a:ea typeface="Inter"/>
              </a:rPr>
              <a:t>SPOOFED</a:t>
            </a:r>
            <a:r>
              <a:rPr b="0" lang="en-US" sz="1350" spc="-1" strike="noStrike">
                <a:solidFill>
                  <a:srgbClr val="cbd5e1"/>
                </a:solidFill>
                <a:latin typeface="Inter"/>
                <a:ea typeface="Inter"/>
              </a:rPr>
              <a:t>.</a:t>
            </a:r>
            <a:endParaRPr b="0" lang="en-NZ" sz="1350" spc="-1" strike="noStrike">
              <a:latin typeface="Arial"/>
            </a:endParaRPr>
          </a:p>
        </p:txBody>
      </p:sp>
      <p:sp>
        <p:nvSpPr>
          <p:cNvPr id="433" name="Google Shape;462;p34"/>
          <p:cNvSpPr/>
          <p:nvPr/>
        </p:nvSpPr>
        <p:spPr>
          <a:xfrm>
            <a:off x="8340480" y="41576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Requires dense ground infrastructure. Fails over open ocean.</a:t>
            </a:r>
            <a:endParaRPr b="0" lang="en-NZ" sz="1350" spc="-1" strike="noStrike">
              <a:latin typeface="Arial"/>
            </a:endParaRPr>
          </a:p>
        </p:txBody>
      </p:sp>
      <p:sp>
        <p:nvSpPr>
          <p:cNvPr id="434" name="Google Shape;463;p34"/>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Counter-Measure: MLAT</a:t>
            </a:r>
            <a:endParaRPr b="0" lang="en-NZ" sz="2700" spc="-1" strike="noStrike">
              <a:latin typeface="Arial"/>
            </a:endParaRPr>
          </a:p>
        </p:txBody>
      </p:sp>
      <p:sp>
        <p:nvSpPr>
          <p:cNvPr id="435" name="Google Shape;464;p34"/>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436" name="Google Shape;465;p34"/>
          <p:cNvSpPr/>
          <p:nvPr/>
        </p:nvSpPr>
        <p:spPr>
          <a:xfrm>
            <a:off x="828720" y="37386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Concept</a:t>
            </a:r>
            <a:endParaRPr b="0" lang="en-NZ" sz="1500" spc="-1" strike="noStrike">
              <a:latin typeface="Arial"/>
            </a:endParaRPr>
          </a:p>
        </p:txBody>
      </p:sp>
      <p:sp>
        <p:nvSpPr>
          <p:cNvPr id="437" name="Google Shape;466;p34"/>
          <p:cNvSpPr/>
          <p:nvPr/>
        </p:nvSpPr>
        <p:spPr>
          <a:xfrm>
            <a:off x="4584600" y="37386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Verification</a:t>
            </a:r>
            <a:endParaRPr b="0" lang="en-NZ" sz="1500" spc="-1" strike="noStrike">
              <a:latin typeface="Arial"/>
            </a:endParaRPr>
          </a:p>
        </p:txBody>
      </p:sp>
      <p:sp>
        <p:nvSpPr>
          <p:cNvPr id="438" name="Google Shape;467;p34"/>
          <p:cNvSpPr/>
          <p:nvPr/>
        </p:nvSpPr>
        <p:spPr>
          <a:xfrm>
            <a:off x="8340480" y="37386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Limitation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Google Shape;116;p15" descr="image.png"/>
          <p:cNvPicPr/>
          <p:nvPr/>
        </p:nvPicPr>
        <p:blipFill>
          <a:blip r:embed="rId1"/>
          <a:stretch/>
        </p:blipFill>
        <p:spPr>
          <a:xfrm>
            <a:off x="0" y="0"/>
            <a:ext cx="12191040" cy="6856920"/>
          </a:xfrm>
          <a:prstGeom prst="rect">
            <a:avLst/>
          </a:prstGeom>
          <a:ln w="0">
            <a:noFill/>
          </a:ln>
        </p:spPr>
      </p:pic>
      <p:pic>
        <p:nvPicPr>
          <p:cNvPr id="69" name="Google Shape;117;p15" descr="image.png"/>
          <p:cNvPicPr/>
          <p:nvPr/>
        </p:nvPicPr>
        <p:blipFill>
          <a:blip r:embed="rId2"/>
          <a:stretch/>
        </p:blipFill>
        <p:spPr>
          <a:xfrm>
            <a:off x="9360" y="9360"/>
            <a:ext cx="12171960" cy="265680"/>
          </a:xfrm>
          <a:prstGeom prst="rect">
            <a:avLst/>
          </a:prstGeom>
          <a:ln w="0">
            <a:noFill/>
          </a:ln>
        </p:spPr>
      </p:pic>
      <p:pic>
        <p:nvPicPr>
          <p:cNvPr id="70" name="Google Shape;118;p15" descr="image.png"/>
          <p:cNvPicPr/>
          <p:nvPr/>
        </p:nvPicPr>
        <p:blipFill>
          <a:blip r:embed="rId3"/>
          <a:stretch/>
        </p:blipFill>
        <p:spPr>
          <a:xfrm>
            <a:off x="9360" y="6581880"/>
            <a:ext cx="12171960" cy="265680"/>
          </a:xfrm>
          <a:prstGeom prst="rect">
            <a:avLst/>
          </a:prstGeom>
          <a:ln w="0">
            <a:noFill/>
          </a:ln>
        </p:spPr>
      </p:pic>
      <p:sp>
        <p:nvSpPr>
          <p:cNvPr id="71" name="Google Shape;119;p15"/>
          <p:cNvSpPr/>
          <p:nvPr/>
        </p:nvSpPr>
        <p:spPr>
          <a:xfrm>
            <a:off x="581040" y="4219560"/>
            <a:ext cx="110289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Skin Paints, Echoes, and the Birth of IFF</a:t>
            </a:r>
            <a:endParaRPr b="0" lang="en-NZ" sz="1500" spc="-1" strike="noStrike">
              <a:latin typeface="Arial"/>
            </a:endParaRPr>
          </a:p>
        </p:txBody>
      </p:sp>
      <p:sp>
        <p:nvSpPr>
          <p:cNvPr id="72" name="Google Shape;120;p15"/>
          <p:cNvSpPr/>
          <p:nvPr/>
        </p:nvSpPr>
        <p:spPr>
          <a:xfrm>
            <a:off x="305280" y="235260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1</a:t>
            </a:r>
            <a:endParaRPr b="0" lang="en-NZ" sz="6000" spc="-1" strike="noStrike">
              <a:latin typeface="Arial"/>
            </a:endParaRPr>
          </a:p>
        </p:txBody>
      </p:sp>
      <p:sp>
        <p:nvSpPr>
          <p:cNvPr id="73" name="Google Shape;121;p15"/>
          <p:cNvSpPr/>
          <p:nvPr/>
        </p:nvSpPr>
        <p:spPr>
          <a:xfrm>
            <a:off x="305280" y="356220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HISTORICAL FOUNDATION</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Google Shape;472;p35" descr="image.png"/>
          <p:cNvPicPr/>
          <p:nvPr/>
        </p:nvPicPr>
        <p:blipFill>
          <a:blip r:embed="rId1"/>
          <a:stretch/>
        </p:blipFill>
        <p:spPr>
          <a:xfrm>
            <a:off x="0" y="0"/>
            <a:ext cx="12191040" cy="6856920"/>
          </a:xfrm>
          <a:prstGeom prst="rect">
            <a:avLst/>
          </a:prstGeom>
          <a:ln w="0">
            <a:noFill/>
          </a:ln>
        </p:spPr>
      </p:pic>
      <p:pic>
        <p:nvPicPr>
          <p:cNvPr id="440" name="Google Shape;473;p35" descr="image.png"/>
          <p:cNvPicPr/>
          <p:nvPr/>
        </p:nvPicPr>
        <p:blipFill>
          <a:blip r:embed="rId2"/>
          <a:stretch/>
        </p:blipFill>
        <p:spPr>
          <a:xfrm>
            <a:off x="6334200" y="3071880"/>
            <a:ext cx="5275800" cy="1808640"/>
          </a:xfrm>
          <a:prstGeom prst="rect">
            <a:avLst/>
          </a:prstGeom>
          <a:ln w="0">
            <a:noFill/>
          </a:ln>
        </p:spPr>
      </p:pic>
      <p:pic>
        <p:nvPicPr>
          <p:cNvPr id="441" name="Google Shape;474;p35" descr="image.png"/>
          <p:cNvPicPr/>
          <p:nvPr/>
        </p:nvPicPr>
        <p:blipFill>
          <a:blip r:embed="rId3"/>
          <a:stretch/>
        </p:blipFill>
        <p:spPr>
          <a:xfrm>
            <a:off x="9360" y="9360"/>
            <a:ext cx="12171960" cy="265680"/>
          </a:xfrm>
          <a:prstGeom prst="rect">
            <a:avLst/>
          </a:prstGeom>
          <a:ln w="0">
            <a:noFill/>
          </a:ln>
        </p:spPr>
      </p:pic>
      <p:pic>
        <p:nvPicPr>
          <p:cNvPr id="442" name="Google Shape;475;p35" descr="image.png"/>
          <p:cNvPicPr/>
          <p:nvPr/>
        </p:nvPicPr>
        <p:blipFill>
          <a:blip r:embed="rId4"/>
          <a:stretch/>
        </p:blipFill>
        <p:spPr>
          <a:xfrm>
            <a:off x="9360" y="6581880"/>
            <a:ext cx="12171960" cy="265680"/>
          </a:xfrm>
          <a:prstGeom prst="rect">
            <a:avLst/>
          </a:prstGeom>
          <a:ln w="0">
            <a:noFill/>
          </a:ln>
        </p:spPr>
      </p:pic>
      <p:sp>
        <p:nvSpPr>
          <p:cNvPr id="443" name="Google Shape;476;p35"/>
          <p:cNvSpPr/>
          <p:nvPr/>
        </p:nvSpPr>
        <p:spPr>
          <a:xfrm>
            <a:off x="581040" y="328608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Aggregators (ADS-B Exchange) rely on volunteer feeders, bypassing military filters.</a:t>
            </a:r>
            <a:endParaRPr b="0" lang="en-NZ" sz="1350" spc="-1" strike="noStrike">
              <a:latin typeface="Arial"/>
            </a:endParaRPr>
          </a:p>
        </p:txBody>
      </p:sp>
      <p:sp>
        <p:nvSpPr>
          <p:cNvPr id="444" name="Google Shape;477;p35"/>
          <p:cNvSpPr/>
          <p:nvPr/>
        </p:nvSpPr>
        <p:spPr>
          <a:xfrm>
            <a:off x="819000" y="399096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Impact:</a:t>
            </a:r>
            <a:r>
              <a:rPr b="0" lang="en-US" sz="1350" spc="-1" strike="noStrike">
                <a:solidFill>
                  <a:srgbClr val="cbd5e1"/>
                </a:solidFill>
                <a:latin typeface="Inter"/>
                <a:ea typeface="Inter"/>
              </a:rPr>
              <a:t> Military movements visible in real-time.</a:t>
            </a:r>
            <a:endParaRPr b="0" lang="en-NZ" sz="1350" spc="-1" strike="noStrike">
              <a:latin typeface="Arial"/>
            </a:endParaRPr>
          </a:p>
        </p:txBody>
      </p:sp>
      <p:sp>
        <p:nvSpPr>
          <p:cNvPr id="445" name="Google Shape;478;p35"/>
          <p:cNvSpPr/>
          <p:nvPr/>
        </p:nvSpPr>
        <p:spPr>
          <a:xfrm>
            <a:off x="819000" y="439092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Intelligence:</a:t>
            </a:r>
            <a:r>
              <a:rPr b="0" lang="en-US" sz="1350" spc="-1" strike="noStrike">
                <a:solidFill>
                  <a:srgbClr val="cbd5e1"/>
                </a:solidFill>
                <a:latin typeface="Inter"/>
                <a:ea typeface="Inter"/>
              </a:rPr>
              <a:t> Troop deployments, VIP travel, and surveillance orbits inferred from open data.</a:t>
            </a:r>
            <a:endParaRPr b="0" lang="en-NZ" sz="1350" spc="-1" strike="noStrike">
              <a:latin typeface="Arial"/>
            </a:endParaRPr>
          </a:p>
        </p:txBody>
      </p:sp>
      <p:sp>
        <p:nvSpPr>
          <p:cNvPr id="446" name="Google Shape;479;p35"/>
          <p:cNvSpPr/>
          <p:nvPr/>
        </p:nvSpPr>
        <p:spPr>
          <a:xfrm>
            <a:off x="581040" y="39909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47" name="Google Shape;480;p35"/>
          <p:cNvSpPr/>
          <p:nvPr/>
        </p:nvSpPr>
        <p:spPr>
          <a:xfrm>
            <a:off x="581040" y="43909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48" name="Google Shape;481;p35"/>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OSINT Flight Tracking</a:t>
            </a:r>
            <a:endParaRPr b="0" lang="en-NZ" sz="2700" spc="-1" strike="noStrike">
              <a:latin typeface="Arial"/>
            </a:endParaRPr>
          </a:p>
        </p:txBody>
      </p:sp>
      <p:sp>
        <p:nvSpPr>
          <p:cNvPr id="449" name="Google Shape;482;p35"/>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450" name="Google Shape;483;p35"/>
          <p:cNvSpPr/>
          <p:nvPr/>
        </p:nvSpPr>
        <p:spPr>
          <a:xfrm>
            <a:off x="581040" y="289548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Democratized Surveillance</a:t>
            </a:r>
            <a:endParaRPr b="0" lang="en-NZ" sz="1410" spc="-1" strike="noStrike">
              <a:latin typeface="Arial"/>
            </a:endParaRPr>
          </a:p>
        </p:txBody>
      </p:sp>
      <p:sp>
        <p:nvSpPr>
          <p:cNvPr id="451" name="Google Shape;484;p35"/>
          <p:cNvSpPr/>
          <p:nvPr/>
        </p:nvSpPr>
        <p:spPr>
          <a:xfrm>
            <a:off x="6507360" y="3319560"/>
            <a:ext cx="4929480" cy="109692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600" spc="-1" strike="noStrike">
                <a:solidFill>
                  <a:srgbClr val="38bdf8"/>
                </a:solidFill>
                <a:latin typeface="JetBrains Mono"/>
                <a:ea typeface="JetBrains Mono"/>
              </a:rPr>
              <a:t>"If it transmits,</a:t>
            </a:r>
            <a:br/>
            <a:r>
              <a:rPr b="1" lang="en-US" sz="3600" spc="-1" strike="noStrike">
                <a:solidFill>
                  <a:srgbClr val="38bdf8"/>
                </a:solidFill>
                <a:latin typeface="JetBrains Mono"/>
                <a:ea typeface="JetBrains Mono"/>
              </a:rPr>
              <a:t> we can see it."</a:t>
            </a:r>
            <a:endParaRPr b="0" lang="en-NZ" sz="3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2" name="Google Shape;472;p35_0" descr="image.png"/>
          <p:cNvPicPr/>
          <p:nvPr/>
        </p:nvPicPr>
        <p:blipFill>
          <a:blip r:embed="rId1"/>
          <a:stretch/>
        </p:blipFill>
        <p:spPr>
          <a:xfrm>
            <a:off x="48600" y="-9360"/>
            <a:ext cx="12191040" cy="6856920"/>
          </a:xfrm>
          <a:prstGeom prst="rect">
            <a:avLst/>
          </a:prstGeom>
          <a:ln w="0">
            <a:noFill/>
          </a:ln>
        </p:spPr>
      </p:pic>
      <p:pic>
        <p:nvPicPr>
          <p:cNvPr id="453" name="Google Shape;474;p35_1" descr="image.png"/>
          <p:cNvPicPr/>
          <p:nvPr/>
        </p:nvPicPr>
        <p:blipFill>
          <a:blip r:embed="rId2"/>
          <a:stretch/>
        </p:blipFill>
        <p:spPr>
          <a:xfrm>
            <a:off x="9360" y="9360"/>
            <a:ext cx="12171960" cy="265680"/>
          </a:xfrm>
          <a:prstGeom prst="rect">
            <a:avLst/>
          </a:prstGeom>
          <a:ln w="0">
            <a:noFill/>
          </a:ln>
        </p:spPr>
      </p:pic>
      <p:pic>
        <p:nvPicPr>
          <p:cNvPr id="454" name="Google Shape;475;p35_1" descr="image.png"/>
          <p:cNvPicPr/>
          <p:nvPr/>
        </p:nvPicPr>
        <p:blipFill>
          <a:blip r:embed="rId3"/>
          <a:stretch/>
        </p:blipFill>
        <p:spPr>
          <a:xfrm>
            <a:off x="9360" y="6581880"/>
            <a:ext cx="12171960" cy="265680"/>
          </a:xfrm>
          <a:prstGeom prst="rect">
            <a:avLst/>
          </a:prstGeom>
          <a:ln w="0">
            <a:noFill/>
          </a:ln>
        </p:spPr>
      </p:pic>
      <p:sp>
        <p:nvSpPr>
          <p:cNvPr id="455" name="Google Shape;481;p35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Aggregators view of the world</a:t>
            </a:r>
            <a:endParaRPr b="0" lang="en-NZ" sz="2700" spc="-1" strike="noStrike">
              <a:latin typeface="Arial"/>
            </a:endParaRPr>
          </a:p>
        </p:txBody>
      </p:sp>
      <p:sp>
        <p:nvSpPr>
          <p:cNvPr id="456" name="Google Shape;482;p35_1"/>
          <p:cNvSpPr/>
          <p:nvPr/>
        </p:nvSpPr>
        <p:spPr>
          <a:xfrm>
            <a:off x="581040" y="1276200"/>
            <a:ext cx="11028960" cy="18000"/>
          </a:xfrm>
          <a:prstGeom prst="rect">
            <a:avLst/>
          </a:prstGeom>
          <a:solidFill>
            <a:srgbClr val="1e293b"/>
          </a:solidFill>
          <a:ln w="0">
            <a:noFill/>
          </a:ln>
        </p:spPr>
        <p:style>
          <a:lnRef idx="0"/>
          <a:fillRef idx="0"/>
          <a:effectRef idx="0"/>
          <a:fontRef idx="minor"/>
        </p:style>
      </p:sp>
      <p:pic>
        <p:nvPicPr>
          <p:cNvPr id="457" name="Picture 448" descr=""/>
          <p:cNvPicPr/>
          <p:nvPr/>
        </p:nvPicPr>
        <p:blipFill>
          <a:blip r:embed="rId4"/>
          <a:stretch/>
        </p:blipFill>
        <p:spPr>
          <a:xfrm>
            <a:off x="180000" y="1260000"/>
            <a:ext cx="4499640" cy="5039640"/>
          </a:xfrm>
          <a:prstGeom prst="rect">
            <a:avLst/>
          </a:prstGeom>
          <a:ln w="0">
            <a:noFill/>
          </a:ln>
        </p:spPr>
      </p:pic>
      <p:pic>
        <p:nvPicPr>
          <p:cNvPr id="458" name="Picture 449" descr=""/>
          <p:cNvPicPr/>
          <p:nvPr/>
        </p:nvPicPr>
        <p:blipFill>
          <a:blip r:embed="rId5"/>
          <a:stretch/>
        </p:blipFill>
        <p:spPr>
          <a:xfrm>
            <a:off x="4791600" y="1260000"/>
            <a:ext cx="7088040" cy="3517560"/>
          </a:xfrm>
          <a:prstGeom prst="rect">
            <a:avLst/>
          </a:prstGeom>
          <a:ln w="0">
            <a:noFill/>
          </a:ln>
        </p:spPr>
      </p:pic>
      <p:sp>
        <p:nvSpPr>
          <p:cNvPr id="459" name="TextBox 450"/>
          <p:cNvSpPr/>
          <p:nvPr/>
        </p:nvSpPr>
        <p:spPr>
          <a:xfrm>
            <a:off x="4860000" y="5813640"/>
            <a:ext cx="7019640" cy="486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350" spc="-1" strike="noStrike">
                <a:solidFill>
                  <a:srgbClr val="cbd5e1"/>
                </a:solidFill>
                <a:latin typeface="Inter"/>
                <a:ea typeface="Inter"/>
              </a:rPr>
              <a:t>Military planes – selected by the type of  planes reported by onboard ADS-B systems</a:t>
            </a:r>
            <a:endParaRPr b="0" lang="en-NZ" sz="1350" spc="-1" strike="noStrike">
              <a:latin typeface="Arial"/>
            </a:endParaRPr>
          </a:p>
        </p:txBody>
      </p:sp>
      <p:pic>
        <p:nvPicPr>
          <p:cNvPr id="460" name="Picture 451" descr=""/>
          <p:cNvPicPr/>
          <p:nvPr/>
        </p:nvPicPr>
        <p:blipFill>
          <a:blip r:embed="rId6"/>
          <a:stretch/>
        </p:blipFill>
        <p:spPr>
          <a:xfrm>
            <a:off x="4860000" y="5040000"/>
            <a:ext cx="7019640" cy="6026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Google Shape;489;p36" descr="image.png"/>
          <p:cNvPicPr/>
          <p:nvPr/>
        </p:nvPicPr>
        <p:blipFill>
          <a:blip r:embed="rId1"/>
          <a:stretch/>
        </p:blipFill>
        <p:spPr>
          <a:xfrm>
            <a:off x="0" y="0"/>
            <a:ext cx="12191040" cy="6856920"/>
          </a:xfrm>
          <a:prstGeom prst="rect">
            <a:avLst/>
          </a:prstGeom>
          <a:ln w="0">
            <a:noFill/>
          </a:ln>
        </p:spPr>
      </p:pic>
      <p:pic>
        <p:nvPicPr>
          <p:cNvPr id="462" name="Google Shape;490;p36" descr="image.png"/>
          <p:cNvPicPr/>
          <p:nvPr/>
        </p:nvPicPr>
        <p:blipFill>
          <a:blip r:embed="rId2"/>
          <a:stretch/>
        </p:blipFill>
        <p:spPr>
          <a:xfrm>
            <a:off x="581040" y="3048120"/>
            <a:ext cx="3516840" cy="1856160"/>
          </a:xfrm>
          <a:prstGeom prst="rect">
            <a:avLst/>
          </a:prstGeom>
          <a:ln w="0">
            <a:noFill/>
          </a:ln>
        </p:spPr>
      </p:pic>
      <p:pic>
        <p:nvPicPr>
          <p:cNvPr id="463" name="Google Shape;491;p36" descr="image.png"/>
          <p:cNvPicPr/>
          <p:nvPr/>
        </p:nvPicPr>
        <p:blipFill>
          <a:blip r:embed="rId3"/>
          <a:stretch/>
        </p:blipFill>
        <p:spPr>
          <a:xfrm>
            <a:off x="4336920" y="3048120"/>
            <a:ext cx="3516840" cy="1856160"/>
          </a:xfrm>
          <a:prstGeom prst="rect">
            <a:avLst/>
          </a:prstGeom>
          <a:ln w="0">
            <a:noFill/>
          </a:ln>
        </p:spPr>
      </p:pic>
      <p:pic>
        <p:nvPicPr>
          <p:cNvPr id="464" name="Google Shape;492;p36" descr="image.png"/>
          <p:cNvPicPr/>
          <p:nvPr/>
        </p:nvPicPr>
        <p:blipFill>
          <a:blip r:embed="rId4"/>
          <a:stretch/>
        </p:blipFill>
        <p:spPr>
          <a:xfrm>
            <a:off x="8092800" y="3048120"/>
            <a:ext cx="3516840" cy="1856160"/>
          </a:xfrm>
          <a:prstGeom prst="rect">
            <a:avLst/>
          </a:prstGeom>
          <a:ln w="0">
            <a:noFill/>
          </a:ln>
        </p:spPr>
      </p:pic>
      <p:pic>
        <p:nvPicPr>
          <p:cNvPr id="465" name="Google Shape;493;p36" descr="image.png"/>
          <p:cNvPicPr/>
          <p:nvPr/>
        </p:nvPicPr>
        <p:blipFill>
          <a:blip r:embed="rId5"/>
          <a:stretch/>
        </p:blipFill>
        <p:spPr>
          <a:xfrm>
            <a:off x="9360" y="9360"/>
            <a:ext cx="12171960" cy="265680"/>
          </a:xfrm>
          <a:prstGeom prst="rect">
            <a:avLst/>
          </a:prstGeom>
          <a:ln w="0">
            <a:noFill/>
          </a:ln>
        </p:spPr>
      </p:pic>
      <p:pic>
        <p:nvPicPr>
          <p:cNvPr id="466" name="Google Shape;494;p36" descr="image.png"/>
          <p:cNvPicPr/>
          <p:nvPr/>
        </p:nvPicPr>
        <p:blipFill>
          <a:blip r:embed="rId6"/>
          <a:stretch/>
        </p:blipFill>
        <p:spPr>
          <a:xfrm>
            <a:off x="9360" y="6581880"/>
            <a:ext cx="12171960" cy="265680"/>
          </a:xfrm>
          <a:prstGeom prst="rect">
            <a:avLst/>
          </a:prstGeom>
          <a:ln w="0">
            <a:noFill/>
          </a:ln>
        </p:spPr>
      </p:pic>
      <p:sp>
        <p:nvSpPr>
          <p:cNvPr id="467" name="Google Shape;495;p36"/>
          <p:cNvSpPr/>
          <p:nvPr/>
        </p:nvSpPr>
        <p:spPr>
          <a:xfrm>
            <a:off x="828720" y="3714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Long-term analysis reveals SOPs, patrol routes, and shift changes.</a:t>
            </a:r>
            <a:endParaRPr b="0" lang="en-NZ" sz="1350" spc="-1" strike="noStrike">
              <a:latin typeface="Arial"/>
            </a:endParaRPr>
          </a:p>
        </p:txBody>
      </p:sp>
      <p:sp>
        <p:nvSpPr>
          <p:cNvPr id="468" name="Google Shape;496;p36"/>
          <p:cNvSpPr/>
          <p:nvPr/>
        </p:nvSpPr>
        <p:spPr>
          <a:xfrm>
            <a:off x="458460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Static 24-bit Hex addresses link specific airframes to specific units, even if callsigns change.</a:t>
            </a:r>
            <a:endParaRPr b="0" lang="en-NZ" sz="1350" spc="-1" strike="noStrike">
              <a:latin typeface="Arial"/>
            </a:endParaRPr>
          </a:p>
        </p:txBody>
      </p:sp>
      <p:sp>
        <p:nvSpPr>
          <p:cNvPr id="469" name="Google Shape;497;p36"/>
          <p:cNvSpPr/>
          <p:nvPr/>
        </p:nvSpPr>
        <p:spPr>
          <a:xfrm>
            <a:off x="834048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Aggregated heatmaps can reveal sensitive forward operating locations (the "Strava Effect").</a:t>
            </a:r>
            <a:endParaRPr b="0" lang="en-NZ" sz="1350" spc="-1" strike="noStrike">
              <a:latin typeface="Arial"/>
            </a:endParaRPr>
          </a:p>
        </p:txBody>
      </p:sp>
      <p:sp>
        <p:nvSpPr>
          <p:cNvPr id="470" name="Google Shape;498;p36"/>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Operational Security (OpSec)</a:t>
            </a:r>
            <a:endParaRPr b="0" lang="en-NZ" sz="2700" spc="-1" strike="noStrike">
              <a:latin typeface="Arial"/>
            </a:endParaRPr>
          </a:p>
        </p:txBody>
      </p:sp>
      <p:sp>
        <p:nvSpPr>
          <p:cNvPr id="471" name="Google Shape;499;p36"/>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472" name="Google Shape;500;p36"/>
          <p:cNvSpPr/>
          <p:nvPr/>
        </p:nvSpPr>
        <p:spPr>
          <a:xfrm>
            <a:off x="82872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Pattern of Life</a:t>
            </a:r>
            <a:endParaRPr b="0" lang="en-NZ" sz="1500" spc="-1" strike="noStrike">
              <a:latin typeface="Arial"/>
            </a:endParaRPr>
          </a:p>
        </p:txBody>
      </p:sp>
      <p:sp>
        <p:nvSpPr>
          <p:cNvPr id="473" name="Google Shape;501;p36"/>
          <p:cNvSpPr/>
          <p:nvPr/>
        </p:nvSpPr>
        <p:spPr>
          <a:xfrm>
            <a:off x="458460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Hex Code Correlation</a:t>
            </a:r>
            <a:endParaRPr b="0" lang="en-NZ" sz="1500" spc="-1" strike="noStrike">
              <a:latin typeface="Arial"/>
            </a:endParaRPr>
          </a:p>
        </p:txBody>
      </p:sp>
      <p:sp>
        <p:nvSpPr>
          <p:cNvPr id="474" name="Google Shape;502;p36"/>
          <p:cNvSpPr/>
          <p:nvPr/>
        </p:nvSpPr>
        <p:spPr>
          <a:xfrm>
            <a:off x="834048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Base Discovery</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5" name="Google Shape;507;p37" descr="image.png"/>
          <p:cNvPicPr/>
          <p:nvPr/>
        </p:nvPicPr>
        <p:blipFill>
          <a:blip r:embed="rId1"/>
          <a:stretch/>
        </p:blipFill>
        <p:spPr>
          <a:xfrm>
            <a:off x="0" y="0"/>
            <a:ext cx="12191040" cy="6856920"/>
          </a:xfrm>
          <a:prstGeom prst="rect">
            <a:avLst/>
          </a:prstGeom>
          <a:ln w="0">
            <a:noFill/>
          </a:ln>
        </p:spPr>
      </p:pic>
      <p:pic>
        <p:nvPicPr>
          <p:cNvPr id="476" name="Google Shape;508;p37" descr="image.png"/>
          <p:cNvPicPr/>
          <p:nvPr/>
        </p:nvPicPr>
        <p:blipFill>
          <a:blip r:embed="rId2"/>
          <a:stretch/>
        </p:blipFill>
        <p:spPr>
          <a:xfrm>
            <a:off x="9360" y="9360"/>
            <a:ext cx="12171960" cy="265680"/>
          </a:xfrm>
          <a:prstGeom prst="rect">
            <a:avLst/>
          </a:prstGeom>
          <a:ln w="0">
            <a:noFill/>
          </a:ln>
        </p:spPr>
      </p:pic>
      <p:pic>
        <p:nvPicPr>
          <p:cNvPr id="477" name="Google Shape;509;p37" descr="image.png"/>
          <p:cNvPicPr/>
          <p:nvPr/>
        </p:nvPicPr>
        <p:blipFill>
          <a:blip r:embed="rId3"/>
          <a:stretch/>
        </p:blipFill>
        <p:spPr>
          <a:xfrm>
            <a:off x="9360" y="6581880"/>
            <a:ext cx="12171960" cy="265680"/>
          </a:xfrm>
          <a:prstGeom prst="rect">
            <a:avLst/>
          </a:prstGeom>
          <a:ln w="0">
            <a:noFill/>
          </a:ln>
        </p:spPr>
      </p:pic>
      <p:pic>
        <p:nvPicPr>
          <p:cNvPr id="478" name="Google Shape;510;p37" descr="image.png"/>
          <p:cNvPicPr/>
          <p:nvPr/>
        </p:nvPicPr>
        <p:blipFill>
          <a:blip r:embed="rId4"/>
          <a:stretch/>
        </p:blipFill>
        <p:spPr>
          <a:xfrm>
            <a:off x="590400" y="1843200"/>
            <a:ext cx="1703880" cy="189360"/>
          </a:xfrm>
          <a:prstGeom prst="rect">
            <a:avLst/>
          </a:prstGeom>
          <a:ln w="0">
            <a:noFill/>
          </a:ln>
        </p:spPr>
      </p:pic>
      <p:sp>
        <p:nvSpPr>
          <p:cNvPr id="479" name="Google Shape;511;p37"/>
          <p:cNvSpPr/>
          <p:nvPr/>
        </p:nvSpPr>
        <p:spPr>
          <a:xfrm>
            <a:off x="6572160" y="331956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Safety:</a:t>
            </a:r>
            <a:r>
              <a:rPr b="0" lang="en-US" sz="1350" spc="-1" strike="noStrike">
                <a:solidFill>
                  <a:srgbClr val="cbd5e1"/>
                </a:solidFill>
                <a:latin typeface="Inter"/>
                <a:ea typeface="Inter"/>
              </a:rPr>
              <a:t> Collision avoidance in crowded civilian airspace.</a:t>
            </a:r>
            <a:endParaRPr b="0" lang="en-NZ" sz="1350" spc="-1" strike="noStrike">
              <a:latin typeface="Arial"/>
            </a:endParaRPr>
          </a:p>
        </p:txBody>
      </p:sp>
      <p:sp>
        <p:nvSpPr>
          <p:cNvPr id="480" name="Google Shape;512;p37"/>
          <p:cNvSpPr/>
          <p:nvPr/>
        </p:nvSpPr>
        <p:spPr>
          <a:xfrm>
            <a:off x="6572160" y="371952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Overt Presence:</a:t>
            </a:r>
            <a:r>
              <a:rPr b="0" lang="en-US" sz="1350" spc="-1" strike="noStrike">
                <a:solidFill>
                  <a:srgbClr val="cbd5e1"/>
                </a:solidFill>
                <a:latin typeface="Inter"/>
                <a:ea typeface="Inter"/>
              </a:rPr>
              <a:t> "Showing the Flag" (e.g., Global Hawk over Black Sea).</a:t>
            </a:r>
            <a:endParaRPr b="0" lang="en-NZ" sz="1350" spc="-1" strike="noStrike">
              <a:latin typeface="Arial"/>
            </a:endParaRPr>
          </a:p>
        </p:txBody>
      </p:sp>
      <p:sp>
        <p:nvSpPr>
          <p:cNvPr id="481" name="Google Shape;513;p37"/>
          <p:cNvSpPr/>
          <p:nvPr/>
        </p:nvSpPr>
        <p:spPr>
          <a:xfrm>
            <a:off x="6572160" y="437688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Efficiency:</a:t>
            </a:r>
            <a:r>
              <a:rPr b="0" lang="en-US" sz="1350" spc="-1" strike="noStrike">
                <a:solidFill>
                  <a:srgbClr val="cbd5e1"/>
                </a:solidFill>
                <a:latin typeface="Inter"/>
                <a:ea typeface="Inter"/>
              </a:rPr>
              <a:t> Allows use of optimal civilian flight levels.</a:t>
            </a:r>
            <a:endParaRPr b="0" lang="en-NZ" sz="1350" spc="-1" strike="noStrike">
              <a:latin typeface="Arial"/>
            </a:endParaRPr>
          </a:p>
        </p:txBody>
      </p:sp>
      <p:sp>
        <p:nvSpPr>
          <p:cNvPr id="482" name="Google Shape;514;p37"/>
          <p:cNvSpPr/>
          <p:nvPr/>
        </p:nvSpPr>
        <p:spPr>
          <a:xfrm>
            <a:off x="6334200" y="33195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83" name="Google Shape;515;p37"/>
          <p:cNvSpPr/>
          <p:nvPr/>
        </p:nvSpPr>
        <p:spPr>
          <a:xfrm>
            <a:off x="6334200" y="37195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84" name="Google Shape;516;p37"/>
          <p:cNvSpPr/>
          <p:nvPr/>
        </p:nvSpPr>
        <p:spPr>
          <a:xfrm>
            <a:off x="6334200" y="43768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485" name="Google Shape;517;p37"/>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Why Militaries Use ADS-B</a:t>
            </a:r>
            <a:endParaRPr b="0" lang="en-NZ" sz="2700" spc="-1" strike="noStrike">
              <a:latin typeface="Arial"/>
            </a:endParaRPr>
          </a:p>
        </p:txBody>
      </p:sp>
      <p:sp>
        <p:nvSpPr>
          <p:cNvPr id="486" name="Google Shape;518;p37"/>
          <p:cNvSpPr/>
          <p:nvPr/>
        </p:nvSpPr>
        <p:spPr>
          <a:xfrm>
            <a:off x="581040" y="1276200"/>
            <a:ext cx="11028960" cy="18000"/>
          </a:xfrm>
          <a:prstGeom prst="rect">
            <a:avLst/>
          </a:prstGeom>
          <a:solidFill>
            <a:srgbClr val="1e293b"/>
          </a:solidFill>
          <a:ln w="0">
            <a:noFill/>
          </a:ln>
        </p:spPr>
        <p:style>
          <a:lnRef idx="0"/>
          <a:fillRef idx="0"/>
          <a:effectRef idx="0"/>
          <a:fontRef idx="minor"/>
        </p:style>
      </p:sp>
      <p:pic>
        <p:nvPicPr>
          <p:cNvPr id="487" name="Google Shape;519;p37" descr=""/>
          <p:cNvPicPr/>
          <p:nvPr/>
        </p:nvPicPr>
        <p:blipFill>
          <a:blip r:embed="rId5"/>
          <a:stretch/>
        </p:blipFill>
        <p:spPr>
          <a:xfrm>
            <a:off x="59760" y="1770840"/>
            <a:ext cx="6199560" cy="3486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8" name="Google Shape;524;p38" descr="image.png"/>
          <p:cNvPicPr/>
          <p:nvPr/>
        </p:nvPicPr>
        <p:blipFill>
          <a:blip r:embed="rId1"/>
          <a:stretch/>
        </p:blipFill>
        <p:spPr>
          <a:xfrm>
            <a:off x="0" y="0"/>
            <a:ext cx="12191040" cy="6856920"/>
          </a:xfrm>
          <a:prstGeom prst="rect">
            <a:avLst/>
          </a:prstGeom>
          <a:ln w="0">
            <a:noFill/>
          </a:ln>
        </p:spPr>
      </p:pic>
      <p:pic>
        <p:nvPicPr>
          <p:cNvPr id="489" name="Google Shape;525;p38" descr="image.png"/>
          <p:cNvPicPr/>
          <p:nvPr/>
        </p:nvPicPr>
        <p:blipFill>
          <a:blip r:embed="rId2"/>
          <a:stretch/>
        </p:blipFill>
        <p:spPr>
          <a:xfrm>
            <a:off x="9360" y="9360"/>
            <a:ext cx="12171960" cy="265680"/>
          </a:xfrm>
          <a:prstGeom prst="rect">
            <a:avLst/>
          </a:prstGeom>
          <a:ln w="0">
            <a:noFill/>
          </a:ln>
        </p:spPr>
      </p:pic>
      <p:pic>
        <p:nvPicPr>
          <p:cNvPr id="490" name="Google Shape;526;p38" descr="image.png"/>
          <p:cNvPicPr/>
          <p:nvPr/>
        </p:nvPicPr>
        <p:blipFill>
          <a:blip r:embed="rId3"/>
          <a:stretch/>
        </p:blipFill>
        <p:spPr>
          <a:xfrm>
            <a:off x="9360" y="6581880"/>
            <a:ext cx="12171960" cy="265680"/>
          </a:xfrm>
          <a:prstGeom prst="rect">
            <a:avLst/>
          </a:prstGeom>
          <a:ln w="0">
            <a:noFill/>
          </a:ln>
        </p:spPr>
      </p:pic>
      <p:graphicFrame>
        <p:nvGraphicFramePr>
          <p:cNvPr id="491" name="Google Shape;527;p38"/>
          <p:cNvGraphicFramePr/>
          <p:nvPr/>
        </p:nvGraphicFramePr>
        <p:xfrm>
          <a:off x="581040" y="3186000"/>
          <a:ext cx="11029320" cy="1580400"/>
        </p:xfrm>
        <a:graphic>
          <a:graphicData uri="http://schemas.openxmlformats.org/drawingml/2006/table">
            <a:tbl>
              <a:tblPr/>
              <a:tblGrid>
                <a:gridCol w="2019960"/>
                <a:gridCol w="3925080"/>
                <a:gridCol w="508464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Mode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Description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Use Case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Mode S / ADS-B 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Full broadcast of position/ID.</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Transit, Training, Overt Ops.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Mode 3/A Only</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Squawk code only. No position broadcast.</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Tactical Ops requiring deconfliction but limited tracking.</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RF Silent / EMCON</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Transponder OFF.</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Combat missions, Stealth.</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492" name="Google Shape;528;p38"/>
          <p:cNvSpPr/>
          <p:nvPr/>
        </p:nvSpPr>
        <p:spPr>
          <a:xfrm>
            <a:off x="581040" y="3567240"/>
            <a:ext cx="2018880" cy="18000"/>
          </a:xfrm>
          <a:prstGeom prst="rect">
            <a:avLst/>
          </a:prstGeom>
          <a:solidFill>
            <a:srgbClr val="38bdf8"/>
          </a:solidFill>
          <a:ln w="0">
            <a:noFill/>
          </a:ln>
        </p:spPr>
        <p:style>
          <a:lnRef idx="0"/>
          <a:fillRef idx="0"/>
          <a:effectRef idx="0"/>
          <a:fontRef idx="minor"/>
        </p:style>
      </p:sp>
      <p:sp>
        <p:nvSpPr>
          <p:cNvPr id="493" name="Google Shape;529;p38"/>
          <p:cNvSpPr/>
          <p:nvPr/>
        </p:nvSpPr>
        <p:spPr>
          <a:xfrm>
            <a:off x="2601000" y="3567240"/>
            <a:ext cx="3924000" cy="18000"/>
          </a:xfrm>
          <a:prstGeom prst="rect">
            <a:avLst/>
          </a:prstGeom>
          <a:solidFill>
            <a:srgbClr val="38bdf8"/>
          </a:solidFill>
          <a:ln w="0">
            <a:noFill/>
          </a:ln>
        </p:spPr>
        <p:style>
          <a:lnRef idx="0"/>
          <a:fillRef idx="0"/>
          <a:effectRef idx="0"/>
          <a:fontRef idx="minor"/>
        </p:style>
      </p:sp>
      <p:sp>
        <p:nvSpPr>
          <p:cNvPr id="494" name="Google Shape;530;p38"/>
          <p:cNvSpPr/>
          <p:nvPr/>
        </p:nvSpPr>
        <p:spPr>
          <a:xfrm>
            <a:off x="6526440" y="3567240"/>
            <a:ext cx="5083560" cy="18000"/>
          </a:xfrm>
          <a:prstGeom prst="rect">
            <a:avLst/>
          </a:prstGeom>
          <a:solidFill>
            <a:srgbClr val="38bdf8"/>
          </a:solidFill>
          <a:ln w="0">
            <a:noFill/>
          </a:ln>
        </p:spPr>
        <p:style>
          <a:lnRef idx="0"/>
          <a:fillRef idx="0"/>
          <a:effectRef idx="0"/>
          <a:fontRef idx="minor"/>
        </p:style>
      </p:sp>
      <p:sp>
        <p:nvSpPr>
          <p:cNvPr id="495" name="Google Shape;531;p38"/>
          <p:cNvSpPr/>
          <p:nvPr/>
        </p:nvSpPr>
        <p:spPr>
          <a:xfrm>
            <a:off x="581040" y="3971880"/>
            <a:ext cx="2018880" cy="8280"/>
          </a:xfrm>
          <a:prstGeom prst="rect">
            <a:avLst/>
          </a:prstGeom>
          <a:solidFill>
            <a:srgbClr val="334155"/>
          </a:solidFill>
          <a:ln w="0">
            <a:noFill/>
          </a:ln>
        </p:spPr>
        <p:style>
          <a:lnRef idx="0"/>
          <a:fillRef idx="0"/>
          <a:effectRef idx="0"/>
          <a:fontRef idx="minor"/>
        </p:style>
      </p:sp>
      <p:sp>
        <p:nvSpPr>
          <p:cNvPr id="496" name="Google Shape;532;p38"/>
          <p:cNvSpPr/>
          <p:nvPr/>
        </p:nvSpPr>
        <p:spPr>
          <a:xfrm>
            <a:off x="2601000" y="3971880"/>
            <a:ext cx="3924000" cy="8280"/>
          </a:xfrm>
          <a:prstGeom prst="rect">
            <a:avLst/>
          </a:prstGeom>
          <a:solidFill>
            <a:srgbClr val="334155"/>
          </a:solidFill>
          <a:ln w="0">
            <a:noFill/>
          </a:ln>
        </p:spPr>
        <p:style>
          <a:lnRef idx="0"/>
          <a:fillRef idx="0"/>
          <a:effectRef idx="0"/>
          <a:fontRef idx="minor"/>
        </p:style>
      </p:sp>
      <p:sp>
        <p:nvSpPr>
          <p:cNvPr id="497" name="Google Shape;533;p38"/>
          <p:cNvSpPr/>
          <p:nvPr/>
        </p:nvSpPr>
        <p:spPr>
          <a:xfrm>
            <a:off x="6526440" y="3971880"/>
            <a:ext cx="5083560" cy="8280"/>
          </a:xfrm>
          <a:prstGeom prst="rect">
            <a:avLst/>
          </a:prstGeom>
          <a:solidFill>
            <a:srgbClr val="334155"/>
          </a:solidFill>
          <a:ln w="0">
            <a:noFill/>
          </a:ln>
        </p:spPr>
        <p:style>
          <a:lnRef idx="0"/>
          <a:fillRef idx="0"/>
          <a:effectRef idx="0"/>
          <a:fontRef idx="minor"/>
        </p:style>
      </p:sp>
      <p:sp>
        <p:nvSpPr>
          <p:cNvPr id="498" name="Google Shape;534;p38"/>
          <p:cNvSpPr/>
          <p:nvPr/>
        </p:nvSpPr>
        <p:spPr>
          <a:xfrm>
            <a:off x="581040" y="4362480"/>
            <a:ext cx="2018880" cy="8280"/>
          </a:xfrm>
          <a:prstGeom prst="rect">
            <a:avLst/>
          </a:prstGeom>
          <a:solidFill>
            <a:srgbClr val="334155"/>
          </a:solidFill>
          <a:ln w="0">
            <a:noFill/>
          </a:ln>
        </p:spPr>
        <p:style>
          <a:lnRef idx="0"/>
          <a:fillRef idx="0"/>
          <a:effectRef idx="0"/>
          <a:fontRef idx="minor"/>
        </p:style>
      </p:sp>
      <p:sp>
        <p:nvSpPr>
          <p:cNvPr id="499" name="Google Shape;535;p38"/>
          <p:cNvSpPr/>
          <p:nvPr/>
        </p:nvSpPr>
        <p:spPr>
          <a:xfrm>
            <a:off x="2601000" y="4362480"/>
            <a:ext cx="3924000" cy="8280"/>
          </a:xfrm>
          <a:prstGeom prst="rect">
            <a:avLst/>
          </a:prstGeom>
          <a:solidFill>
            <a:srgbClr val="334155"/>
          </a:solidFill>
          <a:ln w="0">
            <a:noFill/>
          </a:ln>
        </p:spPr>
        <p:style>
          <a:lnRef idx="0"/>
          <a:fillRef idx="0"/>
          <a:effectRef idx="0"/>
          <a:fontRef idx="minor"/>
        </p:style>
      </p:sp>
      <p:sp>
        <p:nvSpPr>
          <p:cNvPr id="500" name="Google Shape;536;p38"/>
          <p:cNvSpPr/>
          <p:nvPr/>
        </p:nvSpPr>
        <p:spPr>
          <a:xfrm>
            <a:off x="6526440" y="4362480"/>
            <a:ext cx="5083560" cy="8280"/>
          </a:xfrm>
          <a:prstGeom prst="rect">
            <a:avLst/>
          </a:prstGeom>
          <a:solidFill>
            <a:srgbClr val="334155"/>
          </a:solidFill>
          <a:ln w="0">
            <a:noFill/>
          </a:ln>
        </p:spPr>
        <p:style>
          <a:lnRef idx="0"/>
          <a:fillRef idx="0"/>
          <a:effectRef idx="0"/>
          <a:fontRef idx="minor"/>
        </p:style>
      </p:sp>
      <p:sp>
        <p:nvSpPr>
          <p:cNvPr id="501" name="Google Shape;537;p38"/>
          <p:cNvSpPr/>
          <p:nvPr/>
        </p:nvSpPr>
        <p:spPr>
          <a:xfrm>
            <a:off x="581040" y="4753080"/>
            <a:ext cx="2018880" cy="8280"/>
          </a:xfrm>
          <a:prstGeom prst="rect">
            <a:avLst/>
          </a:prstGeom>
          <a:solidFill>
            <a:srgbClr val="334155"/>
          </a:solidFill>
          <a:ln w="0">
            <a:noFill/>
          </a:ln>
        </p:spPr>
        <p:style>
          <a:lnRef idx="0"/>
          <a:fillRef idx="0"/>
          <a:effectRef idx="0"/>
          <a:fontRef idx="minor"/>
        </p:style>
      </p:sp>
      <p:sp>
        <p:nvSpPr>
          <p:cNvPr id="502" name="Google Shape;538;p38"/>
          <p:cNvSpPr/>
          <p:nvPr/>
        </p:nvSpPr>
        <p:spPr>
          <a:xfrm>
            <a:off x="2601000" y="4753080"/>
            <a:ext cx="3924000" cy="8280"/>
          </a:xfrm>
          <a:prstGeom prst="rect">
            <a:avLst/>
          </a:prstGeom>
          <a:solidFill>
            <a:srgbClr val="334155"/>
          </a:solidFill>
          <a:ln w="0">
            <a:noFill/>
          </a:ln>
        </p:spPr>
        <p:style>
          <a:lnRef idx="0"/>
          <a:fillRef idx="0"/>
          <a:effectRef idx="0"/>
          <a:fontRef idx="minor"/>
        </p:style>
      </p:sp>
      <p:sp>
        <p:nvSpPr>
          <p:cNvPr id="503" name="Google Shape;539;p38"/>
          <p:cNvSpPr/>
          <p:nvPr/>
        </p:nvSpPr>
        <p:spPr>
          <a:xfrm>
            <a:off x="6526440" y="4753080"/>
            <a:ext cx="5083560" cy="8280"/>
          </a:xfrm>
          <a:prstGeom prst="rect">
            <a:avLst/>
          </a:prstGeom>
          <a:solidFill>
            <a:srgbClr val="334155"/>
          </a:solidFill>
          <a:ln w="0">
            <a:noFill/>
          </a:ln>
        </p:spPr>
        <p:style>
          <a:lnRef idx="0"/>
          <a:fillRef idx="0"/>
          <a:effectRef idx="0"/>
          <a:fontRef idx="minor"/>
        </p:style>
      </p:sp>
      <p:sp>
        <p:nvSpPr>
          <p:cNvPr id="504" name="Google Shape;540;p38"/>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Tactical Mode Management</a:t>
            </a:r>
            <a:endParaRPr b="0" lang="en-NZ" sz="2700" spc="-1" strike="noStrike">
              <a:latin typeface="Arial"/>
            </a:endParaRPr>
          </a:p>
        </p:txBody>
      </p:sp>
      <p:sp>
        <p:nvSpPr>
          <p:cNvPr id="505" name="Google Shape;541;p38"/>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6" name="Google Shape;546;p39" descr="image.png"/>
          <p:cNvPicPr/>
          <p:nvPr/>
        </p:nvPicPr>
        <p:blipFill>
          <a:blip r:embed="rId1"/>
          <a:stretch/>
        </p:blipFill>
        <p:spPr>
          <a:xfrm>
            <a:off x="0" y="0"/>
            <a:ext cx="12191040" cy="6856920"/>
          </a:xfrm>
          <a:prstGeom prst="rect">
            <a:avLst/>
          </a:prstGeom>
          <a:ln w="0">
            <a:noFill/>
          </a:ln>
        </p:spPr>
      </p:pic>
      <p:pic>
        <p:nvPicPr>
          <p:cNvPr id="507" name="Google Shape;547;p39" descr="image.png"/>
          <p:cNvPicPr/>
          <p:nvPr/>
        </p:nvPicPr>
        <p:blipFill>
          <a:blip r:embed="rId2"/>
          <a:stretch/>
        </p:blipFill>
        <p:spPr>
          <a:xfrm>
            <a:off x="6334200" y="3176640"/>
            <a:ext cx="5275800" cy="1599120"/>
          </a:xfrm>
          <a:prstGeom prst="rect">
            <a:avLst/>
          </a:prstGeom>
          <a:ln w="0">
            <a:noFill/>
          </a:ln>
        </p:spPr>
      </p:pic>
      <p:pic>
        <p:nvPicPr>
          <p:cNvPr id="508" name="Google Shape;548;p39" descr="image.png"/>
          <p:cNvPicPr/>
          <p:nvPr/>
        </p:nvPicPr>
        <p:blipFill>
          <a:blip r:embed="rId3"/>
          <a:stretch/>
        </p:blipFill>
        <p:spPr>
          <a:xfrm>
            <a:off x="9360" y="9360"/>
            <a:ext cx="12171960" cy="265680"/>
          </a:xfrm>
          <a:prstGeom prst="rect">
            <a:avLst/>
          </a:prstGeom>
          <a:ln w="0">
            <a:noFill/>
          </a:ln>
        </p:spPr>
      </p:pic>
      <p:pic>
        <p:nvPicPr>
          <p:cNvPr id="509" name="Google Shape;549;p39" descr="image.png"/>
          <p:cNvPicPr/>
          <p:nvPr/>
        </p:nvPicPr>
        <p:blipFill>
          <a:blip r:embed="rId4"/>
          <a:stretch/>
        </p:blipFill>
        <p:spPr>
          <a:xfrm>
            <a:off x="9360" y="6581880"/>
            <a:ext cx="12171960" cy="265680"/>
          </a:xfrm>
          <a:prstGeom prst="rect">
            <a:avLst/>
          </a:prstGeom>
          <a:ln w="0">
            <a:noFill/>
          </a:ln>
        </p:spPr>
      </p:pic>
      <p:sp>
        <p:nvSpPr>
          <p:cNvPr id="510" name="Google Shape;550;p39"/>
          <p:cNvSpPr/>
          <p:nvPr/>
        </p:nvSpPr>
        <p:spPr>
          <a:xfrm>
            <a:off x="581040" y="295164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Adversaries spoofing circular flight paths over sensitive areas.</a:t>
            </a:r>
            <a:endParaRPr b="0" lang="en-NZ" sz="1350" spc="-1" strike="noStrike">
              <a:latin typeface="Arial"/>
            </a:endParaRPr>
          </a:p>
        </p:txBody>
      </p:sp>
      <p:sp>
        <p:nvSpPr>
          <p:cNvPr id="511" name="Google Shape;551;p39"/>
          <p:cNvSpPr/>
          <p:nvPr/>
        </p:nvSpPr>
        <p:spPr>
          <a:xfrm>
            <a:off x="6581880" y="3843360"/>
            <a:ext cx="4780440" cy="61596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350" spc="-1" strike="noStrike">
                <a:solidFill>
                  <a:srgbClr val="cbd5e1"/>
                </a:solidFill>
                <a:latin typeface="Inter"/>
                <a:ea typeface="Inter"/>
              </a:rPr>
              <a:t>Spoofed data can pollute the Common Operating Picture (COP) if ingested without verification.</a:t>
            </a:r>
            <a:endParaRPr b="0" lang="en-NZ" sz="1350" spc="-1" strike="noStrike">
              <a:latin typeface="Arial"/>
            </a:endParaRPr>
          </a:p>
        </p:txBody>
      </p:sp>
      <p:sp>
        <p:nvSpPr>
          <p:cNvPr id="512" name="Google Shape;552;p39"/>
          <p:cNvSpPr/>
          <p:nvPr/>
        </p:nvSpPr>
        <p:spPr>
          <a:xfrm>
            <a:off x="819000" y="352440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Technique:</a:t>
            </a:r>
            <a:r>
              <a:rPr b="0" lang="en-US" sz="1350" spc="-1" strike="noStrike">
                <a:solidFill>
                  <a:srgbClr val="cbd5e1"/>
                </a:solidFill>
                <a:latin typeface="Inter"/>
                <a:ea typeface="Inter"/>
              </a:rPr>
              <a:t> High-power SDR transmission of synthesized DF17 packets.</a:t>
            </a:r>
            <a:endParaRPr b="0" lang="en-NZ" sz="1350" spc="-1" strike="noStrike">
              <a:latin typeface="Arial"/>
            </a:endParaRPr>
          </a:p>
        </p:txBody>
      </p:sp>
      <p:sp>
        <p:nvSpPr>
          <p:cNvPr id="513" name="Google Shape;553;p39"/>
          <p:cNvSpPr/>
          <p:nvPr/>
        </p:nvSpPr>
        <p:spPr>
          <a:xfrm>
            <a:off x="819000" y="41814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Goal:</a:t>
            </a:r>
            <a:r>
              <a:rPr b="0" lang="en-US" sz="1350" spc="-1" strike="noStrike">
                <a:solidFill>
                  <a:srgbClr val="cbd5e1"/>
                </a:solidFill>
                <a:latin typeface="Inter"/>
                <a:ea typeface="Inter"/>
              </a:rPr>
              <a:t> Desensitize air defenses or mask infiltration.</a:t>
            </a:r>
            <a:endParaRPr b="0" lang="en-NZ" sz="1350" spc="-1" strike="noStrike">
              <a:latin typeface="Arial"/>
            </a:endParaRPr>
          </a:p>
        </p:txBody>
      </p:sp>
      <p:sp>
        <p:nvSpPr>
          <p:cNvPr id="514" name="Google Shape;554;p39"/>
          <p:cNvSpPr/>
          <p:nvPr/>
        </p:nvSpPr>
        <p:spPr>
          <a:xfrm>
            <a:off x="819000" y="458136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Perfect geometric circles or impossible physics (Mach 5 turns).</a:t>
            </a:r>
            <a:endParaRPr b="0" lang="en-NZ" sz="1350" spc="-1" strike="noStrike">
              <a:latin typeface="Arial"/>
            </a:endParaRPr>
          </a:p>
        </p:txBody>
      </p:sp>
      <p:sp>
        <p:nvSpPr>
          <p:cNvPr id="515" name="Google Shape;555;p39"/>
          <p:cNvSpPr/>
          <p:nvPr/>
        </p:nvSpPr>
        <p:spPr>
          <a:xfrm>
            <a:off x="581040" y="35244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16" name="Google Shape;556;p39"/>
          <p:cNvSpPr/>
          <p:nvPr/>
        </p:nvSpPr>
        <p:spPr>
          <a:xfrm>
            <a:off x="581040" y="41814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17" name="Google Shape;557;p39"/>
          <p:cNvSpPr/>
          <p:nvPr/>
        </p:nvSpPr>
        <p:spPr>
          <a:xfrm>
            <a:off x="581040" y="45813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18" name="Google Shape;558;p39"/>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Electronic Warfare: Ghost Fleets</a:t>
            </a:r>
            <a:endParaRPr b="0" lang="en-NZ" sz="2700" spc="-1" strike="noStrike">
              <a:latin typeface="Arial"/>
            </a:endParaRPr>
          </a:p>
        </p:txBody>
      </p:sp>
      <p:sp>
        <p:nvSpPr>
          <p:cNvPr id="519" name="Google Shape;559;p39"/>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520" name="Google Shape;560;p39"/>
          <p:cNvSpPr/>
          <p:nvPr/>
        </p:nvSpPr>
        <p:spPr>
          <a:xfrm>
            <a:off x="581040" y="270504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Circle Hack</a:t>
            </a:r>
            <a:endParaRPr b="0" lang="en-NZ" sz="1410" spc="-1" strike="noStrike">
              <a:latin typeface="Arial"/>
            </a:endParaRPr>
          </a:p>
        </p:txBody>
      </p:sp>
      <p:sp>
        <p:nvSpPr>
          <p:cNvPr id="521" name="Google Shape;561;p39"/>
          <p:cNvSpPr/>
          <p:nvPr/>
        </p:nvSpPr>
        <p:spPr>
          <a:xfrm>
            <a:off x="6462360" y="3424320"/>
            <a:ext cx="5019480" cy="2278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500" spc="-1" strike="noStrike">
                <a:solidFill>
                  <a:srgbClr val="ef4444"/>
                </a:solidFill>
                <a:latin typeface="JetBrains Mono"/>
                <a:ea typeface="JetBrains Mono"/>
              </a:rPr>
              <a:t>WARNING</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2" name="Google Shape;566;p40" descr="image.png"/>
          <p:cNvPicPr/>
          <p:nvPr/>
        </p:nvPicPr>
        <p:blipFill>
          <a:blip r:embed="rId1"/>
          <a:stretch/>
        </p:blipFill>
        <p:spPr>
          <a:xfrm>
            <a:off x="0" y="0"/>
            <a:ext cx="12191040" cy="6856920"/>
          </a:xfrm>
          <a:prstGeom prst="rect">
            <a:avLst/>
          </a:prstGeom>
          <a:ln w="0">
            <a:noFill/>
          </a:ln>
        </p:spPr>
      </p:pic>
      <p:pic>
        <p:nvPicPr>
          <p:cNvPr id="523" name="Google Shape;567;p40" descr="image.png"/>
          <p:cNvPicPr/>
          <p:nvPr/>
        </p:nvPicPr>
        <p:blipFill>
          <a:blip r:embed="rId2"/>
          <a:stretch/>
        </p:blipFill>
        <p:spPr>
          <a:xfrm>
            <a:off x="581040" y="3048120"/>
            <a:ext cx="3516840" cy="1856160"/>
          </a:xfrm>
          <a:prstGeom prst="rect">
            <a:avLst/>
          </a:prstGeom>
          <a:ln w="0">
            <a:noFill/>
          </a:ln>
        </p:spPr>
      </p:pic>
      <p:pic>
        <p:nvPicPr>
          <p:cNvPr id="524" name="Google Shape;568;p40" descr="image.png"/>
          <p:cNvPicPr/>
          <p:nvPr/>
        </p:nvPicPr>
        <p:blipFill>
          <a:blip r:embed="rId3"/>
          <a:stretch/>
        </p:blipFill>
        <p:spPr>
          <a:xfrm>
            <a:off x="4336920" y="3048120"/>
            <a:ext cx="3516840" cy="1856160"/>
          </a:xfrm>
          <a:prstGeom prst="rect">
            <a:avLst/>
          </a:prstGeom>
          <a:ln w="0">
            <a:noFill/>
          </a:ln>
        </p:spPr>
      </p:pic>
      <p:pic>
        <p:nvPicPr>
          <p:cNvPr id="525" name="Google Shape;569;p40" descr="image.png"/>
          <p:cNvPicPr/>
          <p:nvPr/>
        </p:nvPicPr>
        <p:blipFill>
          <a:blip r:embed="rId4"/>
          <a:stretch/>
        </p:blipFill>
        <p:spPr>
          <a:xfrm>
            <a:off x="8092800" y="3048120"/>
            <a:ext cx="3516840" cy="1856160"/>
          </a:xfrm>
          <a:prstGeom prst="rect">
            <a:avLst/>
          </a:prstGeom>
          <a:ln w="0">
            <a:noFill/>
          </a:ln>
        </p:spPr>
      </p:pic>
      <p:pic>
        <p:nvPicPr>
          <p:cNvPr id="526" name="Google Shape;570;p40" descr="image.png"/>
          <p:cNvPicPr/>
          <p:nvPr/>
        </p:nvPicPr>
        <p:blipFill>
          <a:blip r:embed="rId5"/>
          <a:stretch/>
        </p:blipFill>
        <p:spPr>
          <a:xfrm>
            <a:off x="9360" y="9360"/>
            <a:ext cx="12171960" cy="265680"/>
          </a:xfrm>
          <a:prstGeom prst="rect">
            <a:avLst/>
          </a:prstGeom>
          <a:ln w="0">
            <a:noFill/>
          </a:ln>
        </p:spPr>
      </p:pic>
      <p:pic>
        <p:nvPicPr>
          <p:cNvPr id="527" name="Google Shape;571;p40" descr="image.png"/>
          <p:cNvPicPr/>
          <p:nvPr/>
        </p:nvPicPr>
        <p:blipFill>
          <a:blip r:embed="rId6"/>
          <a:stretch/>
        </p:blipFill>
        <p:spPr>
          <a:xfrm>
            <a:off x="9360" y="6581880"/>
            <a:ext cx="12171960" cy="265680"/>
          </a:xfrm>
          <a:prstGeom prst="rect">
            <a:avLst/>
          </a:prstGeom>
          <a:ln w="0">
            <a:noFill/>
          </a:ln>
        </p:spPr>
      </p:pic>
      <p:sp>
        <p:nvSpPr>
          <p:cNvPr id="528" name="Google Shape;572;p40"/>
          <p:cNvSpPr/>
          <p:nvPr/>
        </p:nvSpPr>
        <p:spPr>
          <a:xfrm>
            <a:off x="82872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Drones use ADS-B IN to automatically maneuver away from traffic.</a:t>
            </a:r>
            <a:endParaRPr b="0" lang="en-NZ" sz="1350" spc="-1" strike="noStrike">
              <a:latin typeface="Arial"/>
            </a:endParaRPr>
          </a:p>
        </p:txBody>
      </p:sp>
      <p:sp>
        <p:nvSpPr>
          <p:cNvPr id="529" name="Google Shape;573;p40"/>
          <p:cNvSpPr/>
          <p:nvPr/>
        </p:nvSpPr>
        <p:spPr>
          <a:xfrm>
            <a:off x="458460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Spoofing a collision course could force a drone to alter course into a denial area.</a:t>
            </a:r>
            <a:endParaRPr b="0" lang="en-NZ" sz="1350" spc="-1" strike="noStrike">
              <a:latin typeface="Arial"/>
            </a:endParaRPr>
          </a:p>
        </p:txBody>
      </p:sp>
      <p:sp>
        <p:nvSpPr>
          <p:cNvPr id="530" name="Google Shape;574;p40"/>
          <p:cNvSpPr/>
          <p:nvPr/>
        </p:nvSpPr>
        <p:spPr>
          <a:xfrm>
            <a:off x="834048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Small UAS use 978 UAT, harder to detect from orbit but visible locally.</a:t>
            </a:r>
            <a:endParaRPr b="0" lang="en-NZ" sz="1350" spc="-1" strike="noStrike">
              <a:latin typeface="Arial"/>
            </a:endParaRPr>
          </a:p>
        </p:txBody>
      </p:sp>
      <p:sp>
        <p:nvSpPr>
          <p:cNvPr id="531" name="Google Shape;575;p40"/>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UAS and Detect &amp; Avoid</a:t>
            </a:r>
            <a:endParaRPr b="0" lang="en-NZ" sz="2700" spc="-1" strike="noStrike">
              <a:latin typeface="Arial"/>
            </a:endParaRPr>
          </a:p>
        </p:txBody>
      </p:sp>
      <p:sp>
        <p:nvSpPr>
          <p:cNvPr id="532" name="Google Shape;576;p40"/>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533" name="Google Shape;577;p40"/>
          <p:cNvSpPr/>
          <p:nvPr/>
        </p:nvSpPr>
        <p:spPr>
          <a:xfrm>
            <a:off x="82872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DAA Logic</a:t>
            </a:r>
            <a:endParaRPr b="0" lang="en-NZ" sz="1500" spc="-1" strike="noStrike">
              <a:latin typeface="Arial"/>
            </a:endParaRPr>
          </a:p>
        </p:txBody>
      </p:sp>
      <p:sp>
        <p:nvSpPr>
          <p:cNvPr id="534" name="Google Shape;578;p40"/>
          <p:cNvSpPr/>
          <p:nvPr/>
        </p:nvSpPr>
        <p:spPr>
          <a:xfrm>
            <a:off x="458460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Virtual Hijack</a:t>
            </a:r>
            <a:endParaRPr b="0" lang="en-NZ" sz="1500" spc="-1" strike="noStrike">
              <a:latin typeface="Arial"/>
            </a:endParaRPr>
          </a:p>
        </p:txBody>
      </p:sp>
      <p:sp>
        <p:nvSpPr>
          <p:cNvPr id="535" name="Google Shape;579;p40"/>
          <p:cNvSpPr/>
          <p:nvPr/>
        </p:nvSpPr>
        <p:spPr>
          <a:xfrm>
            <a:off x="834048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Low Power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6" name="Google Shape;584;p41" descr="image.png"/>
          <p:cNvPicPr/>
          <p:nvPr/>
        </p:nvPicPr>
        <p:blipFill>
          <a:blip r:embed="rId1"/>
          <a:stretch/>
        </p:blipFill>
        <p:spPr>
          <a:xfrm>
            <a:off x="0" y="0"/>
            <a:ext cx="12191040" cy="6856920"/>
          </a:xfrm>
          <a:prstGeom prst="rect">
            <a:avLst/>
          </a:prstGeom>
          <a:ln w="0">
            <a:noFill/>
          </a:ln>
        </p:spPr>
      </p:pic>
      <p:pic>
        <p:nvPicPr>
          <p:cNvPr id="537" name="Google Shape;585;p41" descr="image.png"/>
          <p:cNvPicPr/>
          <p:nvPr/>
        </p:nvPicPr>
        <p:blipFill>
          <a:blip r:embed="rId2"/>
          <a:stretch/>
        </p:blipFill>
        <p:spPr>
          <a:xfrm>
            <a:off x="6334200" y="1833480"/>
            <a:ext cx="5275800" cy="4285080"/>
          </a:xfrm>
          <a:prstGeom prst="rect">
            <a:avLst/>
          </a:prstGeom>
          <a:ln w="0">
            <a:noFill/>
          </a:ln>
        </p:spPr>
      </p:pic>
      <p:pic>
        <p:nvPicPr>
          <p:cNvPr id="538" name="Google Shape;586;p41" descr="image.png"/>
          <p:cNvPicPr/>
          <p:nvPr/>
        </p:nvPicPr>
        <p:blipFill>
          <a:blip r:embed="rId3"/>
          <a:stretch/>
        </p:blipFill>
        <p:spPr>
          <a:xfrm>
            <a:off x="9360" y="9360"/>
            <a:ext cx="12171960" cy="265680"/>
          </a:xfrm>
          <a:prstGeom prst="rect">
            <a:avLst/>
          </a:prstGeom>
          <a:ln w="0">
            <a:noFill/>
          </a:ln>
        </p:spPr>
      </p:pic>
      <p:pic>
        <p:nvPicPr>
          <p:cNvPr id="539" name="Google Shape;587;p41" descr="image.png"/>
          <p:cNvPicPr/>
          <p:nvPr/>
        </p:nvPicPr>
        <p:blipFill>
          <a:blip r:embed="rId4"/>
          <a:stretch/>
        </p:blipFill>
        <p:spPr>
          <a:xfrm>
            <a:off x="9360" y="6581880"/>
            <a:ext cx="12171960" cy="265680"/>
          </a:xfrm>
          <a:prstGeom prst="rect">
            <a:avLst/>
          </a:prstGeom>
          <a:ln w="0">
            <a:noFill/>
          </a:ln>
        </p:spPr>
      </p:pic>
      <p:sp>
        <p:nvSpPr>
          <p:cNvPr id="540" name="Google Shape;588;p41"/>
          <p:cNvSpPr/>
          <p:nvPr/>
        </p:nvSpPr>
        <p:spPr>
          <a:xfrm>
            <a:off x="581040" y="318600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Low Probability of Intercept/Detection.</a:t>
            </a:r>
            <a:r>
              <a:rPr b="0" lang="en-US" sz="1350" spc="-1" strike="noStrike">
                <a:solidFill>
                  <a:srgbClr val="cbd5e1"/>
                </a:solidFill>
                <a:latin typeface="Inter"/>
                <a:ea typeface="Inter"/>
              </a:rPr>
              <a:t> How to communicate without being a target?</a:t>
            </a:r>
            <a:endParaRPr b="0" lang="en-NZ" sz="1350" spc="-1" strike="noStrike">
              <a:latin typeface="Arial"/>
            </a:endParaRPr>
          </a:p>
        </p:txBody>
      </p:sp>
      <p:pic>
        <p:nvPicPr>
          <p:cNvPr id="541" name="Google Shape;589;p41" descr="image.png"/>
          <p:cNvPicPr/>
          <p:nvPr/>
        </p:nvPicPr>
        <p:blipFill>
          <a:blip r:embed="rId5"/>
          <a:stretch/>
        </p:blipFill>
        <p:spPr>
          <a:xfrm>
            <a:off x="6343560" y="1843200"/>
            <a:ext cx="5256720" cy="4266000"/>
          </a:xfrm>
          <a:prstGeom prst="rect">
            <a:avLst/>
          </a:prstGeom>
          <a:ln w="0">
            <a:noFill/>
          </a:ln>
        </p:spPr>
      </p:pic>
      <p:sp>
        <p:nvSpPr>
          <p:cNvPr id="542" name="Google Shape;590;p41"/>
          <p:cNvSpPr/>
          <p:nvPr/>
        </p:nvSpPr>
        <p:spPr>
          <a:xfrm>
            <a:off x="819000" y="387180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Directional Datalinks:</a:t>
            </a:r>
            <a:r>
              <a:rPr b="0" lang="en-US" sz="1350" spc="-1" strike="noStrike">
                <a:solidFill>
                  <a:srgbClr val="cbd5e1"/>
                </a:solidFill>
                <a:latin typeface="Inter"/>
                <a:ea typeface="Inter"/>
              </a:rPr>
              <a:t> MADL (F-35) uses narrow beams, not omni-directional.</a:t>
            </a:r>
            <a:endParaRPr b="0" lang="en-NZ" sz="1350" spc="-1" strike="noStrike">
              <a:latin typeface="Arial"/>
            </a:endParaRPr>
          </a:p>
        </p:txBody>
      </p:sp>
      <p:sp>
        <p:nvSpPr>
          <p:cNvPr id="543" name="Google Shape;591;p41"/>
          <p:cNvSpPr/>
          <p:nvPr/>
        </p:nvSpPr>
        <p:spPr>
          <a:xfrm>
            <a:off x="819000" y="452916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Burst Transmission:</a:t>
            </a:r>
            <a:r>
              <a:rPr b="0" lang="en-US" sz="1350" spc="-1" strike="noStrike">
                <a:solidFill>
                  <a:srgbClr val="cbd5e1"/>
                </a:solidFill>
                <a:latin typeface="Inter"/>
                <a:ea typeface="Inter"/>
              </a:rPr>
              <a:t> Microsecond bursts to evade scanners.</a:t>
            </a:r>
            <a:endParaRPr b="0" lang="en-NZ" sz="1350" spc="-1" strike="noStrike">
              <a:latin typeface="Arial"/>
            </a:endParaRPr>
          </a:p>
        </p:txBody>
      </p:sp>
      <p:sp>
        <p:nvSpPr>
          <p:cNvPr id="544" name="Google Shape;592;p41"/>
          <p:cNvSpPr/>
          <p:nvPr/>
        </p:nvSpPr>
        <p:spPr>
          <a:xfrm>
            <a:off x="581040" y="38718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45" name="Google Shape;593;p41"/>
          <p:cNvSpPr/>
          <p:nvPr/>
        </p:nvSpPr>
        <p:spPr>
          <a:xfrm>
            <a:off x="581040" y="45291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46" name="Google Shape;594;p4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Future Tech: LPI/LPD</a:t>
            </a:r>
            <a:endParaRPr b="0" lang="en-NZ" sz="2700" spc="-1" strike="noStrike">
              <a:latin typeface="Arial"/>
            </a:endParaRPr>
          </a:p>
        </p:txBody>
      </p:sp>
      <p:sp>
        <p:nvSpPr>
          <p:cNvPr id="547" name="Google Shape;595;p41"/>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8" name="Google Shape;600;p42" descr="image.png"/>
          <p:cNvPicPr/>
          <p:nvPr/>
        </p:nvPicPr>
        <p:blipFill>
          <a:blip r:embed="rId1"/>
          <a:stretch/>
        </p:blipFill>
        <p:spPr>
          <a:xfrm>
            <a:off x="0" y="0"/>
            <a:ext cx="12191040" cy="6856920"/>
          </a:xfrm>
          <a:prstGeom prst="rect">
            <a:avLst/>
          </a:prstGeom>
          <a:ln w="0">
            <a:noFill/>
          </a:ln>
        </p:spPr>
      </p:pic>
      <p:pic>
        <p:nvPicPr>
          <p:cNvPr id="549" name="Google Shape;601;p42" descr="image.png"/>
          <p:cNvPicPr/>
          <p:nvPr/>
        </p:nvPicPr>
        <p:blipFill>
          <a:blip r:embed="rId2"/>
          <a:stretch/>
        </p:blipFill>
        <p:spPr>
          <a:xfrm>
            <a:off x="9360" y="9360"/>
            <a:ext cx="12171960" cy="265680"/>
          </a:xfrm>
          <a:prstGeom prst="rect">
            <a:avLst/>
          </a:prstGeom>
          <a:ln w="0">
            <a:noFill/>
          </a:ln>
        </p:spPr>
      </p:pic>
      <p:pic>
        <p:nvPicPr>
          <p:cNvPr id="550" name="Google Shape;602;p42" descr="image.png"/>
          <p:cNvPicPr/>
          <p:nvPr/>
        </p:nvPicPr>
        <p:blipFill>
          <a:blip r:embed="rId3"/>
          <a:stretch/>
        </p:blipFill>
        <p:spPr>
          <a:xfrm>
            <a:off x="9360" y="6581880"/>
            <a:ext cx="12171960" cy="265680"/>
          </a:xfrm>
          <a:prstGeom prst="rect">
            <a:avLst/>
          </a:prstGeom>
          <a:ln w="0">
            <a:noFill/>
          </a:ln>
        </p:spPr>
      </p:pic>
      <p:sp>
        <p:nvSpPr>
          <p:cNvPr id="551" name="Google Shape;603;p42"/>
          <p:cNvSpPr/>
          <p:nvPr/>
        </p:nvSpPr>
        <p:spPr>
          <a:xfrm>
            <a:off x="581040" y="4219560"/>
            <a:ext cx="110289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Automatic Identification System (AIS)</a:t>
            </a:r>
            <a:endParaRPr b="0" lang="en-NZ" sz="1500" spc="-1" strike="noStrike">
              <a:latin typeface="Arial"/>
            </a:endParaRPr>
          </a:p>
        </p:txBody>
      </p:sp>
      <p:sp>
        <p:nvSpPr>
          <p:cNvPr id="552" name="Google Shape;604;p42"/>
          <p:cNvSpPr/>
          <p:nvPr/>
        </p:nvSpPr>
        <p:spPr>
          <a:xfrm>
            <a:off x="305280" y="235260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5</a:t>
            </a:r>
            <a:endParaRPr b="0" lang="en-NZ" sz="6000" spc="-1" strike="noStrike">
              <a:latin typeface="Arial"/>
            </a:endParaRPr>
          </a:p>
        </p:txBody>
      </p:sp>
      <p:sp>
        <p:nvSpPr>
          <p:cNvPr id="553" name="Google Shape;605;p42"/>
          <p:cNvSpPr/>
          <p:nvPr/>
        </p:nvSpPr>
        <p:spPr>
          <a:xfrm>
            <a:off x="305280" y="356220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MARITIME PARALLEL</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4" name="Google Shape;610;p43" descr="image.png"/>
          <p:cNvPicPr/>
          <p:nvPr/>
        </p:nvPicPr>
        <p:blipFill>
          <a:blip r:embed="rId1"/>
          <a:stretch/>
        </p:blipFill>
        <p:spPr>
          <a:xfrm>
            <a:off x="0" y="0"/>
            <a:ext cx="12191040" cy="6856920"/>
          </a:xfrm>
          <a:prstGeom prst="rect">
            <a:avLst/>
          </a:prstGeom>
          <a:ln w="0">
            <a:noFill/>
          </a:ln>
        </p:spPr>
      </p:pic>
      <p:pic>
        <p:nvPicPr>
          <p:cNvPr id="555" name="Google Shape;611;p43" descr="image.png"/>
          <p:cNvPicPr/>
          <p:nvPr/>
        </p:nvPicPr>
        <p:blipFill>
          <a:blip r:embed="rId2"/>
          <a:stretch/>
        </p:blipFill>
        <p:spPr>
          <a:xfrm>
            <a:off x="581040" y="1833480"/>
            <a:ext cx="5275800" cy="4285080"/>
          </a:xfrm>
          <a:prstGeom prst="rect">
            <a:avLst/>
          </a:prstGeom>
          <a:ln w="0">
            <a:noFill/>
          </a:ln>
        </p:spPr>
      </p:pic>
      <p:pic>
        <p:nvPicPr>
          <p:cNvPr id="556" name="Google Shape;612;p43" descr="image.png"/>
          <p:cNvPicPr/>
          <p:nvPr/>
        </p:nvPicPr>
        <p:blipFill>
          <a:blip r:embed="rId3"/>
          <a:stretch/>
        </p:blipFill>
        <p:spPr>
          <a:xfrm>
            <a:off x="9360" y="9360"/>
            <a:ext cx="12171960" cy="265680"/>
          </a:xfrm>
          <a:prstGeom prst="rect">
            <a:avLst/>
          </a:prstGeom>
          <a:ln w="0">
            <a:noFill/>
          </a:ln>
        </p:spPr>
      </p:pic>
      <p:pic>
        <p:nvPicPr>
          <p:cNvPr id="557" name="Google Shape;613;p43" descr="image.png"/>
          <p:cNvPicPr/>
          <p:nvPr/>
        </p:nvPicPr>
        <p:blipFill>
          <a:blip r:embed="rId4"/>
          <a:stretch/>
        </p:blipFill>
        <p:spPr>
          <a:xfrm>
            <a:off x="9360" y="6581880"/>
            <a:ext cx="12171960" cy="265680"/>
          </a:xfrm>
          <a:prstGeom prst="rect">
            <a:avLst/>
          </a:prstGeom>
          <a:ln w="0">
            <a:noFill/>
          </a:ln>
        </p:spPr>
      </p:pic>
      <p:pic>
        <p:nvPicPr>
          <p:cNvPr id="558" name="Google Shape;614;p43" descr="image.png"/>
          <p:cNvPicPr/>
          <p:nvPr/>
        </p:nvPicPr>
        <p:blipFill>
          <a:blip r:embed="rId5"/>
          <a:stretch/>
        </p:blipFill>
        <p:spPr>
          <a:xfrm>
            <a:off x="590400" y="1843200"/>
            <a:ext cx="5256720" cy="4266000"/>
          </a:xfrm>
          <a:prstGeom prst="rect">
            <a:avLst/>
          </a:prstGeom>
          <a:ln w="0">
            <a:noFill/>
          </a:ln>
        </p:spPr>
      </p:pic>
      <p:sp>
        <p:nvSpPr>
          <p:cNvPr id="559" name="Google Shape;615;p43"/>
          <p:cNvSpPr/>
          <p:nvPr/>
        </p:nvSpPr>
        <p:spPr>
          <a:xfrm>
            <a:off x="6334200" y="321480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Developed independently for collision avoidance. Mandatory for vessels &gt;300GT.</a:t>
            </a:r>
            <a:endParaRPr b="0" lang="en-NZ" sz="1350" spc="-1" strike="noStrike">
              <a:latin typeface="Arial"/>
            </a:endParaRPr>
          </a:p>
        </p:txBody>
      </p:sp>
      <p:sp>
        <p:nvSpPr>
          <p:cNvPr id="560" name="Google Shape;616;p43"/>
          <p:cNvSpPr/>
          <p:nvPr/>
        </p:nvSpPr>
        <p:spPr>
          <a:xfrm>
            <a:off x="6572160" y="391968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Frequency:</a:t>
            </a:r>
            <a:r>
              <a:rPr b="0" lang="en-US" sz="1350" spc="-1" strike="noStrike">
                <a:solidFill>
                  <a:srgbClr val="cbd5e1"/>
                </a:solidFill>
                <a:latin typeface="Inter"/>
                <a:ea typeface="Inter"/>
              </a:rPr>
              <a:t> VHF (162 MHz).</a:t>
            </a:r>
            <a:endParaRPr b="0" lang="en-NZ" sz="1350" spc="-1" strike="noStrike">
              <a:latin typeface="Arial"/>
            </a:endParaRPr>
          </a:p>
        </p:txBody>
      </p:sp>
      <p:sp>
        <p:nvSpPr>
          <p:cNvPr id="561" name="Google Shape;617;p43"/>
          <p:cNvSpPr/>
          <p:nvPr/>
        </p:nvSpPr>
        <p:spPr>
          <a:xfrm>
            <a:off x="6572160" y="431964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Range:</a:t>
            </a:r>
            <a:r>
              <a:rPr b="0" lang="en-US" sz="1350" spc="-1" strike="noStrike">
                <a:solidFill>
                  <a:srgbClr val="cbd5e1"/>
                </a:solidFill>
                <a:latin typeface="Inter"/>
                <a:ea typeface="Inter"/>
              </a:rPr>
              <a:t> Over the horizon (ducting).</a:t>
            </a:r>
            <a:endParaRPr b="0" lang="en-NZ" sz="1350" spc="-1" strike="noStrike">
              <a:latin typeface="Arial"/>
            </a:endParaRPr>
          </a:p>
        </p:txBody>
      </p:sp>
      <p:sp>
        <p:nvSpPr>
          <p:cNvPr id="562" name="Google Shape;618;p43"/>
          <p:cNvSpPr/>
          <p:nvPr/>
        </p:nvSpPr>
        <p:spPr>
          <a:xfrm>
            <a:off x="6572160" y="47196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Access:</a:t>
            </a:r>
            <a:r>
              <a:rPr b="0" lang="en-US" sz="1350" spc="-1" strike="noStrike">
                <a:solidFill>
                  <a:srgbClr val="cbd5e1"/>
                </a:solidFill>
                <a:latin typeface="Inter"/>
                <a:ea typeface="Inter"/>
              </a:rPr>
              <a:t> SOTDMA (Time Slots).</a:t>
            </a:r>
            <a:endParaRPr b="0" lang="en-NZ" sz="1350" spc="-1" strike="noStrike">
              <a:latin typeface="Arial"/>
            </a:endParaRPr>
          </a:p>
        </p:txBody>
      </p:sp>
      <p:sp>
        <p:nvSpPr>
          <p:cNvPr id="563" name="Google Shape;619;p43"/>
          <p:cNvSpPr/>
          <p:nvPr/>
        </p:nvSpPr>
        <p:spPr>
          <a:xfrm>
            <a:off x="6334200" y="39196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64" name="Google Shape;620;p43"/>
          <p:cNvSpPr/>
          <p:nvPr/>
        </p:nvSpPr>
        <p:spPr>
          <a:xfrm>
            <a:off x="6334200" y="43196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65" name="Google Shape;621;p43"/>
          <p:cNvSpPr/>
          <p:nvPr/>
        </p:nvSpPr>
        <p:spPr>
          <a:xfrm>
            <a:off x="6334200" y="4719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566" name="Google Shape;622;p43"/>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Global Maritime Traffic</a:t>
            </a:r>
            <a:endParaRPr b="0" lang="en-NZ" sz="2700" spc="-1" strike="noStrike">
              <a:latin typeface="Arial"/>
            </a:endParaRPr>
          </a:p>
        </p:txBody>
      </p:sp>
      <p:sp>
        <p:nvSpPr>
          <p:cNvPr id="567" name="Google Shape;623;p43"/>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568" name="Google Shape;624;p43"/>
          <p:cNvSpPr/>
          <p:nvPr/>
        </p:nvSpPr>
        <p:spPr>
          <a:xfrm>
            <a:off x="6334200" y="282420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AIS: The Sea's ADS-B</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 name="Google Shape;126;p16_0" descr="image.png"/>
          <p:cNvPicPr/>
          <p:nvPr/>
        </p:nvPicPr>
        <p:blipFill>
          <a:blip r:embed="rId1"/>
          <a:stretch/>
        </p:blipFill>
        <p:spPr>
          <a:xfrm>
            <a:off x="9360" y="-17280"/>
            <a:ext cx="12191040" cy="6856920"/>
          </a:xfrm>
          <a:prstGeom prst="rect">
            <a:avLst/>
          </a:prstGeom>
          <a:ln w="0">
            <a:noFill/>
          </a:ln>
        </p:spPr>
      </p:pic>
      <p:pic>
        <p:nvPicPr>
          <p:cNvPr id="75" name="Google Shape;127;p16_1" descr="image.png"/>
          <p:cNvPicPr/>
          <p:nvPr/>
        </p:nvPicPr>
        <p:blipFill>
          <a:blip r:embed="rId2"/>
          <a:stretch/>
        </p:blipFill>
        <p:spPr>
          <a:xfrm>
            <a:off x="9360" y="9360"/>
            <a:ext cx="12171960" cy="265680"/>
          </a:xfrm>
          <a:prstGeom prst="rect">
            <a:avLst/>
          </a:prstGeom>
          <a:ln w="0">
            <a:noFill/>
          </a:ln>
        </p:spPr>
      </p:pic>
      <p:pic>
        <p:nvPicPr>
          <p:cNvPr id="76" name="Google Shape;128;p16_1" descr="image.png"/>
          <p:cNvPicPr/>
          <p:nvPr/>
        </p:nvPicPr>
        <p:blipFill>
          <a:blip r:embed="rId3"/>
          <a:stretch/>
        </p:blipFill>
        <p:spPr>
          <a:xfrm>
            <a:off x="9360" y="6581880"/>
            <a:ext cx="12171960" cy="265680"/>
          </a:xfrm>
          <a:prstGeom prst="rect">
            <a:avLst/>
          </a:prstGeom>
          <a:ln w="0">
            <a:noFill/>
          </a:ln>
        </p:spPr>
      </p:pic>
      <p:sp>
        <p:nvSpPr>
          <p:cNvPr id="77" name="Google Shape;130;p16_1"/>
          <p:cNvSpPr/>
          <p:nvPr/>
        </p:nvSpPr>
        <p:spPr>
          <a:xfrm>
            <a:off x="4570200" y="2021400"/>
            <a:ext cx="7129440" cy="12326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b="0" lang="en-NZ" sz="1350" spc="-1" strike="noStrike">
              <a:latin typeface="Arial"/>
            </a:endParaRPr>
          </a:p>
        </p:txBody>
      </p:sp>
      <p:sp>
        <p:nvSpPr>
          <p:cNvPr id="78" name="Google Shape;137;p16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1915-1940s: Aeroacoustics – early devices</a:t>
            </a:r>
            <a:endParaRPr b="0" lang="en-NZ" sz="2700" spc="-1" strike="noStrike">
              <a:latin typeface="Arial"/>
            </a:endParaRPr>
          </a:p>
        </p:txBody>
      </p:sp>
      <p:sp>
        <p:nvSpPr>
          <p:cNvPr id="79" name="Google Shape;138;p16_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80" name="Google Shape;139;p16_1"/>
          <p:cNvSpPr/>
          <p:nvPr/>
        </p:nvSpPr>
        <p:spPr>
          <a:xfrm>
            <a:off x="4606200" y="14871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Supplement to visual means for the artillery</a:t>
            </a:r>
            <a:endParaRPr b="0" lang="en-NZ" sz="1410" spc="-1" strike="noStrike">
              <a:latin typeface="Arial"/>
            </a:endParaRPr>
          </a:p>
        </p:txBody>
      </p:sp>
      <p:pic>
        <p:nvPicPr>
          <p:cNvPr id="81" name="Picture 80" descr=""/>
          <p:cNvPicPr/>
          <p:nvPr/>
        </p:nvPicPr>
        <p:blipFill>
          <a:blip r:embed="rId4"/>
          <a:stretch/>
        </p:blipFill>
        <p:spPr>
          <a:xfrm>
            <a:off x="720000" y="1225440"/>
            <a:ext cx="2699640" cy="2374200"/>
          </a:xfrm>
          <a:prstGeom prst="rect">
            <a:avLst/>
          </a:prstGeom>
          <a:ln w="0">
            <a:noFill/>
          </a:ln>
        </p:spPr>
      </p:pic>
      <p:pic>
        <p:nvPicPr>
          <p:cNvPr id="82" name="Picture 81" descr=""/>
          <p:cNvPicPr/>
          <p:nvPr/>
        </p:nvPicPr>
        <p:blipFill>
          <a:blip r:embed="rId5"/>
          <a:stretch/>
        </p:blipFill>
        <p:spPr>
          <a:xfrm>
            <a:off x="720000" y="3780000"/>
            <a:ext cx="2776320" cy="2339640"/>
          </a:xfrm>
          <a:prstGeom prst="rect">
            <a:avLst/>
          </a:prstGeom>
          <a:ln w="0">
            <a:noFill/>
          </a:ln>
        </p:spPr>
      </p:pic>
      <p:sp>
        <p:nvSpPr>
          <p:cNvPr id="83" name="Google Shape;130;p16_0"/>
          <p:cNvSpPr/>
          <p:nvPr/>
        </p:nvSpPr>
        <p:spPr>
          <a:xfrm>
            <a:off x="4570200" y="3461760"/>
            <a:ext cx="7129440" cy="1848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 The detection of unseen incoming aircraft was a major problem</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After a sound contact was made, laborious calculations were then required</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It was the only system available for detecting the approach of unseen aircraft until the development of radar in the 1930</a:t>
            </a:r>
            <a:endParaRPr b="0" lang="en-NZ" sz="1350" spc="-1" strike="noStrike">
              <a:latin typeface="Arial"/>
            </a:endParaRPr>
          </a:p>
          <a:p>
            <a:pPr>
              <a:lnSpc>
                <a:spcPct val="150000"/>
              </a:lnSpc>
              <a:tabLst>
                <a:tab algn="l" pos="0"/>
              </a:tabLst>
            </a:pPr>
            <a:r>
              <a:rPr b="0" lang="en-US" sz="1350" spc="-1" strike="noStrike">
                <a:solidFill>
                  <a:srgbClr val="cbd5e1"/>
                </a:solidFill>
                <a:latin typeface="Inter"/>
                <a:ea typeface="Inter"/>
              </a:rPr>
              <a:t>- According to the Imperial War Museums, this device had a maximum accuracy of 1/10 of a degree</a:t>
            </a:r>
            <a:endParaRPr b="0" lang="en-NZ" sz="135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9" name="Google Shape;629;p44" descr="image.png"/>
          <p:cNvPicPr/>
          <p:nvPr/>
        </p:nvPicPr>
        <p:blipFill>
          <a:blip r:embed="rId1"/>
          <a:stretch/>
        </p:blipFill>
        <p:spPr>
          <a:xfrm>
            <a:off x="0" y="0"/>
            <a:ext cx="12191040" cy="6856920"/>
          </a:xfrm>
          <a:prstGeom prst="rect">
            <a:avLst/>
          </a:prstGeom>
          <a:ln w="0">
            <a:noFill/>
          </a:ln>
        </p:spPr>
      </p:pic>
      <p:pic>
        <p:nvPicPr>
          <p:cNvPr id="570" name="Google Shape;630;p44" descr="image.png"/>
          <p:cNvPicPr/>
          <p:nvPr/>
        </p:nvPicPr>
        <p:blipFill>
          <a:blip r:embed="rId2"/>
          <a:stretch/>
        </p:blipFill>
        <p:spPr>
          <a:xfrm>
            <a:off x="9360" y="9360"/>
            <a:ext cx="12171960" cy="265680"/>
          </a:xfrm>
          <a:prstGeom prst="rect">
            <a:avLst/>
          </a:prstGeom>
          <a:ln w="0">
            <a:noFill/>
          </a:ln>
        </p:spPr>
      </p:pic>
      <p:pic>
        <p:nvPicPr>
          <p:cNvPr id="571" name="Google Shape;631;p44" descr="image.png"/>
          <p:cNvPicPr/>
          <p:nvPr/>
        </p:nvPicPr>
        <p:blipFill>
          <a:blip r:embed="rId3"/>
          <a:stretch/>
        </p:blipFill>
        <p:spPr>
          <a:xfrm>
            <a:off x="9360" y="6581880"/>
            <a:ext cx="12171960" cy="265680"/>
          </a:xfrm>
          <a:prstGeom prst="rect">
            <a:avLst/>
          </a:prstGeom>
          <a:ln w="0">
            <a:noFill/>
          </a:ln>
        </p:spPr>
      </p:pic>
      <p:graphicFrame>
        <p:nvGraphicFramePr>
          <p:cNvPr id="572" name="Google Shape;632;p44"/>
          <p:cNvGraphicFramePr/>
          <p:nvPr/>
        </p:nvGraphicFramePr>
        <p:xfrm>
          <a:off x="581040" y="3186000"/>
          <a:ext cx="11029320" cy="1580400"/>
        </p:xfrm>
        <a:graphic>
          <a:graphicData uri="http://schemas.openxmlformats.org/drawingml/2006/table">
            <a:tbl>
              <a:tblPr/>
              <a:tblGrid>
                <a:gridCol w="2284200"/>
                <a:gridCol w="4476240"/>
                <a:gridCol w="4269240"/>
              </a:tblGrid>
              <a:tr h="394920">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Feature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ADS-B (Air)</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lIns="63360" rIns="63360">
                      <a:noAutofit/>
                    </a:bodyPr>
                    <a:p>
                      <a:pPr>
                        <a:lnSpc>
                          <a:spcPct val="100000"/>
                        </a:lnSpc>
                        <a:tabLst>
                          <a:tab algn="l" pos="0"/>
                        </a:tabLst>
                      </a:pPr>
                      <a:r>
                        <a:rPr b="1" lang="en-US" sz="1200" spc="-1" strike="noStrike">
                          <a:solidFill>
                            <a:srgbClr val="38bdf8"/>
                          </a:solidFill>
                          <a:latin typeface="JetBrains Mono"/>
                          <a:ea typeface="JetBrains Mono"/>
                        </a:rPr>
                        <a:t>AIS (Sea)</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Spectrum</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L-Band (1090 MHz)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VHF (162 MHz)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r h="394920">
                <a:tc>
                  <a:txBody>
                    <a:bodyPr lIns="63360" rIns="63360">
                      <a:noAutofit/>
                    </a:bodyPr>
                    <a:p>
                      <a:pPr>
                        <a:lnSpc>
                          <a:spcPct val="100000"/>
                        </a:lnSpc>
                        <a:tabLst>
                          <a:tab algn="l" pos="0"/>
                        </a:tabLst>
                      </a:pPr>
                      <a:r>
                        <a:rPr b="1" lang="en-US" sz="1200" spc="-1" strike="noStrike">
                          <a:solidFill>
                            <a:srgbClr val="94a3b8"/>
                          </a:solidFill>
                          <a:latin typeface="Inter"/>
                          <a:ea typeface="Inter"/>
                        </a:rPr>
                        <a:t>Access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Random Aloha (CSMA)</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SOTDMA (Time Slots)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r>
              <a:tr h="396000">
                <a:tc>
                  <a:txBody>
                    <a:bodyPr lIns="63360" rIns="63360">
                      <a:noAutofit/>
                    </a:bodyPr>
                    <a:p>
                      <a:pPr>
                        <a:lnSpc>
                          <a:spcPct val="100000"/>
                        </a:lnSpc>
                        <a:tabLst>
                          <a:tab algn="l" pos="0"/>
                        </a:tabLst>
                      </a:pPr>
                      <a:r>
                        <a:rPr b="1" lang="en-US" sz="1200" spc="-1" strike="noStrike">
                          <a:solidFill>
                            <a:srgbClr val="94a3b8"/>
                          </a:solidFill>
                          <a:latin typeface="Inter"/>
                          <a:ea typeface="Inter"/>
                        </a:rPr>
                        <a:t>Update</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High (2 Hz)</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lIns="63360" rIns="63360">
                      <a:noAutofit/>
                    </a:bodyPr>
                    <a:p>
                      <a:pPr>
                        <a:lnSpc>
                          <a:spcPct val="100000"/>
                        </a:lnSpc>
                        <a:tabLst>
                          <a:tab algn="l" pos="0"/>
                        </a:tabLst>
                      </a:pPr>
                      <a:r>
                        <a:rPr b="0" lang="en-US" sz="1200" spc="-1" strike="noStrike">
                          <a:solidFill>
                            <a:srgbClr val="94a3b8"/>
                          </a:solidFill>
                          <a:latin typeface="Inter"/>
                          <a:ea typeface="Inter"/>
                        </a:rPr>
                        <a:t>Low (2s to 3 mins)</a:t>
                      </a:r>
                      <a:endParaRPr b="0" lang="en-NZ" sz="1200" spc="-1" strike="noStrike">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r>
            </a:tbl>
          </a:graphicData>
        </a:graphic>
      </p:graphicFrame>
      <p:sp>
        <p:nvSpPr>
          <p:cNvPr id="573" name="Google Shape;633;p44"/>
          <p:cNvSpPr/>
          <p:nvPr/>
        </p:nvSpPr>
        <p:spPr>
          <a:xfrm>
            <a:off x="581040" y="3567240"/>
            <a:ext cx="2283120" cy="18000"/>
          </a:xfrm>
          <a:prstGeom prst="rect">
            <a:avLst/>
          </a:prstGeom>
          <a:solidFill>
            <a:srgbClr val="38bdf8"/>
          </a:solidFill>
          <a:ln w="0">
            <a:noFill/>
          </a:ln>
        </p:spPr>
        <p:style>
          <a:lnRef idx="0"/>
          <a:fillRef idx="0"/>
          <a:effectRef idx="0"/>
          <a:fontRef idx="minor"/>
        </p:style>
      </p:sp>
      <p:sp>
        <p:nvSpPr>
          <p:cNvPr id="574" name="Google Shape;634;p44"/>
          <p:cNvSpPr/>
          <p:nvPr/>
        </p:nvSpPr>
        <p:spPr>
          <a:xfrm>
            <a:off x="2865240" y="3567240"/>
            <a:ext cx="4475520" cy="18000"/>
          </a:xfrm>
          <a:prstGeom prst="rect">
            <a:avLst/>
          </a:prstGeom>
          <a:solidFill>
            <a:srgbClr val="38bdf8"/>
          </a:solidFill>
          <a:ln w="0">
            <a:noFill/>
          </a:ln>
        </p:spPr>
        <p:style>
          <a:lnRef idx="0"/>
          <a:fillRef idx="0"/>
          <a:effectRef idx="0"/>
          <a:fontRef idx="minor"/>
        </p:style>
      </p:sp>
      <p:sp>
        <p:nvSpPr>
          <p:cNvPr id="575" name="Google Shape;635;p44"/>
          <p:cNvSpPr/>
          <p:nvPr/>
        </p:nvSpPr>
        <p:spPr>
          <a:xfrm>
            <a:off x="7341840" y="3567240"/>
            <a:ext cx="4268160" cy="18000"/>
          </a:xfrm>
          <a:prstGeom prst="rect">
            <a:avLst/>
          </a:prstGeom>
          <a:solidFill>
            <a:srgbClr val="38bdf8"/>
          </a:solidFill>
          <a:ln w="0">
            <a:noFill/>
          </a:ln>
        </p:spPr>
        <p:style>
          <a:lnRef idx="0"/>
          <a:fillRef idx="0"/>
          <a:effectRef idx="0"/>
          <a:fontRef idx="minor"/>
        </p:style>
      </p:sp>
      <p:sp>
        <p:nvSpPr>
          <p:cNvPr id="576" name="Google Shape;636;p44"/>
          <p:cNvSpPr/>
          <p:nvPr/>
        </p:nvSpPr>
        <p:spPr>
          <a:xfrm>
            <a:off x="581040" y="3971880"/>
            <a:ext cx="2283120" cy="8280"/>
          </a:xfrm>
          <a:prstGeom prst="rect">
            <a:avLst/>
          </a:prstGeom>
          <a:solidFill>
            <a:srgbClr val="334155"/>
          </a:solidFill>
          <a:ln w="0">
            <a:noFill/>
          </a:ln>
        </p:spPr>
        <p:style>
          <a:lnRef idx="0"/>
          <a:fillRef idx="0"/>
          <a:effectRef idx="0"/>
          <a:fontRef idx="minor"/>
        </p:style>
      </p:sp>
      <p:sp>
        <p:nvSpPr>
          <p:cNvPr id="577" name="Google Shape;637;p44"/>
          <p:cNvSpPr/>
          <p:nvPr/>
        </p:nvSpPr>
        <p:spPr>
          <a:xfrm>
            <a:off x="2865240" y="3971880"/>
            <a:ext cx="4475520" cy="8280"/>
          </a:xfrm>
          <a:prstGeom prst="rect">
            <a:avLst/>
          </a:prstGeom>
          <a:solidFill>
            <a:srgbClr val="334155"/>
          </a:solidFill>
          <a:ln w="0">
            <a:noFill/>
          </a:ln>
        </p:spPr>
        <p:style>
          <a:lnRef idx="0"/>
          <a:fillRef idx="0"/>
          <a:effectRef idx="0"/>
          <a:fontRef idx="minor"/>
        </p:style>
      </p:sp>
      <p:sp>
        <p:nvSpPr>
          <p:cNvPr id="578" name="Google Shape;638;p44"/>
          <p:cNvSpPr/>
          <p:nvPr/>
        </p:nvSpPr>
        <p:spPr>
          <a:xfrm>
            <a:off x="7341840" y="3971880"/>
            <a:ext cx="4268160" cy="8280"/>
          </a:xfrm>
          <a:prstGeom prst="rect">
            <a:avLst/>
          </a:prstGeom>
          <a:solidFill>
            <a:srgbClr val="334155"/>
          </a:solidFill>
          <a:ln w="0">
            <a:noFill/>
          </a:ln>
        </p:spPr>
        <p:style>
          <a:lnRef idx="0"/>
          <a:fillRef idx="0"/>
          <a:effectRef idx="0"/>
          <a:fontRef idx="minor"/>
        </p:style>
      </p:sp>
      <p:sp>
        <p:nvSpPr>
          <p:cNvPr id="579" name="Google Shape;639;p44"/>
          <p:cNvSpPr/>
          <p:nvPr/>
        </p:nvSpPr>
        <p:spPr>
          <a:xfrm>
            <a:off x="581040" y="4362480"/>
            <a:ext cx="2283120" cy="8280"/>
          </a:xfrm>
          <a:prstGeom prst="rect">
            <a:avLst/>
          </a:prstGeom>
          <a:solidFill>
            <a:srgbClr val="334155"/>
          </a:solidFill>
          <a:ln w="0">
            <a:noFill/>
          </a:ln>
        </p:spPr>
        <p:style>
          <a:lnRef idx="0"/>
          <a:fillRef idx="0"/>
          <a:effectRef idx="0"/>
          <a:fontRef idx="minor"/>
        </p:style>
      </p:sp>
      <p:sp>
        <p:nvSpPr>
          <p:cNvPr id="580" name="Google Shape;640;p44"/>
          <p:cNvSpPr/>
          <p:nvPr/>
        </p:nvSpPr>
        <p:spPr>
          <a:xfrm>
            <a:off x="2865240" y="4362480"/>
            <a:ext cx="4475520" cy="8280"/>
          </a:xfrm>
          <a:prstGeom prst="rect">
            <a:avLst/>
          </a:prstGeom>
          <a:solidFill>
            <a:srgbClr val="334155"/>
          </a:solidFill>
          <a:ln w="0">
            <a:noFill/>
          </a:ln>
        </p:spPr>
        <p:style>
          <a:lnRef idx="0"/>
          <a:fillRef idx="0"/>
          <a:effectRef idx="0"/>
          <a:fontRef idx="minor"/>
        </p:style>
      </p:sp>
      <p:sp>
        <p:nvSpPr>
          <p:cNvPr id="581" name="Google Shape;641;p44"/>
          <p:cNvSpPr/>
          <p:nvPr/>
        </p:nvSpPr>
        <p:spPr>
          <a:xfrm>
            <a:off x="7341840" y="4362480"/>
            <a:ext cx="4268160" cy="8280"/>
          </a:xfrm>
          <a:prstGeom prst="rect">
            <a:avLst/>
          </a:prstGeom>
          <a:solidFill>
            <a:srgbClr val="334155"/>
          </a:solidFill>
          <a:ln w="0">
            <a:noFill/>
          </a:ln>
        </p:spPr>
        <p:style>
          <a:lnRef idx="0"/>
          <a:fillRef idx="0"/>
          <a:effectRef idx="0"/>
          <a:fontRef idx="minor"/>
        </p:style>
      </p:sp>
      <p:sp>
        <p:nvSpPr>
          <p:cNvPr id="582" name="Google Shape;642;p44"/>
          <p:cNvSpPr/>
          <p:nvPr/>
        </p:nvSpPr>
        <p:spPr>
          <a:xfrm>
            <a:off x="581040" y="4753080"/>
            <a:ext cx="2283120" cy="8280"/>
          </a:xfrm>
          <a:prstGeom prst="rect">
            <a:avLst/>
          </a:prstGeom>
          <a:solidFill>
            <a:srgbClr val="334155"/>
          </a:solidFill>
          <a:ln w="0">
            <a:noFill/>
          </a:ln>
        </p:spPr>
        <p:style>
          <a:lnRef idx="0"/>
          <a:fillRef idx="0"/>
          <a:effectRef idx="0"/>
          <a:fontRef idx="minor"/>
        </p:style>
      </p:sp>
      <p:sp>
        <p:nvSpPr>
          <p:cNvPr id="583" name="Google Shape;643;p44"/>
          <p:cNvSpPr/>
          <p:nvPr/>
        </p:nvSpPr>
        <p:spPr>
          <a:xfrm>
            <a:off x="2865240" y="4753080"/>
            <a:ext cx="4475520" cy="8280"/>
          </a:xfrm>
          <a:prstGeom prst="rect">
            <a:avLst/>
          </a:prstGeom>
          <a:solidFill>
            <a:srgbClr val="334155"/>
          </a:solidFill>
          <a:ln w="0">
            <a:noFill/>
          </a:ln>
        </p:spPr>
        <p:style>
          <a:lnRef idx="0"/>
          <a:fillRef idx="0"/>
          <a:effectRef idx="0"/>
          <a:fontRef idx="minor"/>
        </p:style>
      </p:sp>
      <p:sp>
        <p:nvSpPr>
          <p:cNvPr id="584" name="Google Shape;644;p44"/>
          <p:cNvSpPr/>
          <p:nvPr/>
        </p:nvSpPr>
        <p:spPr>
          <a:xfrm>
            <a:off x="7341840" y="4753080"/>
            <a:ext cx="4268160" cy="8280"/>
          </a:xfrm>
          <a:prstGeom prst="rect">
            <a:avLst/>
          </a:prstGeom>
          <a:solidFill>
            <a:srgbClr val="334155"/>
          </a:solidFill>
          <a:ln w="0">
            <a:noFill/>
          </a:ln>
        </p:spPr>
        <p:style>
          <a:lnRef idx="0"/>
          <a:fillRef idx="0"/>
          <a:effectRef idx="0"/>
          <a:fontRef idx="minor"/>
        </p:style>
      </p:sp>
      <p:sp>
        <p:nvSpPr>
          <p:cNvPr id="585" name="Google Shape;645;p44"/>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Tech Spec: ADS-B vs AIS</a:t>
            </a:r>
            <a:endParaRPr b="0" lang="en-NZ" sz="2700" spc="-1" strike="noStrike">
              <a:latin typeface="Arial"/>
            </a:endParaRPr>
          </a:p>
        </p:txBody>
      </p:sp>
      <p:sp>
        <p:nvSpPr>
          <p:cNvPr id="586" name="Google Shape;646;p44"/>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7" name="Google Shape;651;p45" descr="image.png"/>
          <p:cNvPicPr/>
          <p:nvPr/>
        </p:nvPicPr>
        <p:blipFill>
          <a:blip r:embed="rId1"/>
          <a:stretch/>
        </p:blipFill>
        <p:spPr>
          <a:xfrm>
            <a:off x="0" y="0"/>
            <a:ext cx="12191040" cy="6856920"/>
          </a:xfrm>
          <a:prstGeom prst="rect">
            <a:avLst/>
          </a:prstGeom>
          <a:ln w="0">
            <a:noFill/>
          </a:ln>
        </p:spPr>
      </p:pic>
      <p:pic>
        <p:nvPicPr>
          <p:cNvPr id="588" name="Google Shape;652;p45" descr="image.png"/>
          <p:cNvPicPr/>
          <p:nvPr/>
        </p:nvPicPr>
        <p:blipFill>
          <a:blip r:embed="rId2"/>
          <a:stretch/>
        </p:blipFill>
        <p:spPr>
          <a:xfrm>
            <a:off x="581040" y="3048120"/>
            <a:ext cx="3516840" cy="1856160"/>
          </a:xfrm>
          <a:prstGeom prst="rect">
            <a:avLst/>
          </a:prstGeom>
          <a:ln w="0">
            <a:noFill/>
          </a:ln>
        </p:spPr>
      </p:pic>
      <p:pic>
        <p:nvPicPr>
          <p:cNvPr id="589" name="Google Shape;653;p45" descr="image.png"/>
          <p:cNvPicPr/>
          <p:nvPr/>
        </p:nvPicPr>
        <p:blipFill>
          <a:blip r:embed="rId3"/>
          <a:stretch/>
        </p:blipFill>
        <p:spPr>
          <a:xfrm>
            <a:off x="4336920" y="3048120"/>
            <a:ext cx="3516840" cy="1856160"/>
          </a:xfrm>
          <a:prstGeom prst="rect">
            <a:avLst/>
          </a:prstGeom>
          <a:ln w="0">
            <a:noFill/>
          </a:ln>
        </p:spPr>
      </p:pic>
      <p:pic>
        <p:nvPicPr>
          <p:cNvPr id="590" name="Google Shape;654;p45" descr="image.png"/>
          <p:cNvPicPr/>
          <p:nvPr/>
        </p:nvPicPr>
        <p:blipFill>
          <a:blip r:embed="rId4"/>
          <a:stretch/>
        </p:blipFill>
        <p:spPr>
          <a:xfrm>
            <a:off x="8092800" y="3048120"/>
            <a:ext cx="3516840" cy="1856160"/>
          </a:xfrm>
          <a:prstGeom prst="rect">
            <a:avLst/>
          </a:prstGeom>
          <a:ln w="0">
            <a:noFill/>
          </a:ln>
        </p:spPr>
      </p:pic>
      <p:pic>
        <p:nvPicPr>
          <p:cNvPr id="591" name="Google Shape;655;p45" descr="image.png"/>
          <p:cNvPicPr/>
          <p:nvPr/>
        </p:nvPicPr>
        <p:blipFill>
          <a:blip r:embed="rId5"/>
          <a:stretch/>
        </p:blipFill>
        <p:spPr>
          <a:xfrm>
            <a:off x="9360" y="9360"/>
            <a:ext cx="12171960" cy="265680"/>
          </a:xfrm>
          <a:prstGeom prst="rect">
            <a:avLst/>
          </a:prstGeom>
          <a:ln w="0">
            <a:noFill/>
          </a:ln>
        </p:spPr>
      </p:pic>
      <p:pic>
        <p:nvPicPr>
          <p:cNvPr id="592" name="Google Shape;656;p45" descr="image.png"/>
          <p:cNvPicPr/>
          <p:nvPr/>
        </p:nvPicPr>
        <p:blipFill>
          <a:blip r:embed="rId6"/>
          <a:stretch/>
        </p:blipFill>
        <p:spPr>
          <a:xfrm>
            <a:off x="9360" y="6581880"/>
            <a:ext cx="12171960" cy="265680"/>
          </a:xfrm>
          <a:prstGeom prst="rect">
            <a:avLst/>
          </a:prstGeom>
          <a:ln w="0">
            <a:noFill/>
          </a:ln>
        </p:spPr>
      </p:pic>
      <p:sp>
        <p:nvSpPr>
          <p:cNvPr id="593" name="Google Shape;657;p45"/>
          <p:cNvSpPr/>
          <p:nvPr/>
        </p:nvSpPr>
        <p:spPr>
          <a:xfrm>
            <a:off x="828720" y="3714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Ships reserve future time slots. "I will transmit in 30s on slot #405."</a:t>
            </a:r>
            <a:endParaRPr b="0" lang="en-NZ" sz="1350" spc="-1" strike="noStrike">
              <a:latin typeface="Arial"/>
            </a:endParaRPr>
          </a:p>
        </p:txBody>
      </p:sp>
      <p:sp>
        <p:nvSpPr>
          <p:cNvPr id="594" name="Google Shape;658;p45"/>
          <p:cNvSpPr/>
          <p:nvPr/>
        </p:nvSpPr>
        <p:spPr>
          <a:xfrm>
            <a:off x="458460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Prevents packet collisions in crowded ports. More organized than ADS-B.</a:t>
            </a:r>
            <a:endParaRPr b="0" lang="en-NZ" sz="1350" spc="-1" strike="noStrike">
              <a:latin typeface="Arial"/>
            </a:endParaRPr>
          </a:p>
        </p:txBody>
      </p:sp>
      <p:sp>
        <p:nvSpPr>
          <p:cNvPr id="595" name="Google Shape;659;p45"/>
          <p:cNvSpPr/>
          <p:nvPr/>
        </p:nvSpPr>
        <p:spPr>
          <a:xfrm>
            <a:off x="834048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SOTDMA fails in space because satellites see thousands of ships that can't hear each other.</a:t>
            </a:r>
            <a:endParaRPr b="0" lang="en-NZ" sz="1350" spc="-1" strike="noStrike">
              <a:latin typeface="Arial"/>
            </a:endParaRPr>
          </a:p>
        </p:txBody>
      </p:sp>
      <p:sp>
        <p:nvSpPr>
          <p:cNvPr id="596" name="Google Shape;660;p45"/>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SOTDMA Protocol</a:t>
            </a:r>
            <a:endParaRPr b="0" lang="en-NZ" sz="2700" spc="-1" strike="noStrike">
              <a:latin typeface="Arial"/>
            </a:endParaRPr>
          </a:p>
        </p:txBody>
      </p:sp>
      <p:sp>
        <p:nvSpPr>
          <p:cNvPr id="597" name="Google Shape;661;p45"/>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598" name="Google Shape;662;p45"/>
          <p:cNvSpPr/>
          <p:nvPr/>
        </p:nvSpPr>
        <p:spPr>
          <a:xfrm>
            <a:off x="82872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Concept</a:t>
            </a:r>
            <a:endParaRPr b="0" lang="en-NZ" sz="1500" spc="-1" strike="noStrike">
              <a:latin typeface="Arial"/>
            </a:endParaRPr>
          </a:p>
        </p:txBody>
      </p:sp>
      <p:sp>
        <p:nvSpPr>
          <p:cNvPr id="599" name="Google Shape;663;p45"/>
          <p:cNvSpPr/>
          <p:nvPr/>
        </p:nvSpPr>
        <p:spPr>
          <a:xfrm>
            <a:off x="458460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Benefit</a:t>
            </a:r>
            <a:endParaRPr b="0" lang="en-NZ" sz="1500" spc="-1" strike="noStrike">
              <a:latin typeface="Arial"/>
            </a:endParaRPr>
          </a:p>
        </p:txBody>
      </p:sp>
      <p:sp>
        <p:nvSpPr>
          <p:cNvPr id="600" name="Google Shape;664;p45"/>
          <p:cNvSpPr/>
          <p:nvPr/>
        </p:nvSpPr>
        <p:spPr>
          <a:xfrm>
            <a:off x="834048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Satellite Issue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1" name="Google Shape;669;p46" descr="image.png"/>
          <p:cNvPicPr/>
          <p:nvPr/>
        </p:nvPicPr>
        <p:blipFill>
          <a:blip r:embed="rId1"/>
          <a:stretch/>
        </p:blipFill>
        <p:spPr>
          <a:xfrm>
            <a:off x="0" y="0"/>
            <a:ext cx="12191040" cy="6856920"/>
          </a:xfrm>
          <a:prstGeom prst="rect">
            <a:avLst/>
          </a:prstGeom>
          <a:ln w="0">
            <a:noFill/>
          </a:ln>
        </p:spPr>
      </p:pic>
      <p:pic>
        <p:nvPicPr>
          <p:cNvPr id="602" name="Google Shape;670;p46" descr="image.png"/>
          <p:cNvPicPr/>
          <p:nvPr/>
        </p:nvPicPr>
        <p:blipFill>
          <a:blip r:embed="rId2"/>
          <a:stretch/>
        </p:blipFill>
        <p:spPr>
          <a:xfrm>
            <a:off x="581040" y="2843280"/>
            <a:ext cx="5275800" cy="2265840"/>
          </a:xfrm>
          <a:prstGeom prst="rect">
            <a:avLst/>
          </a:prstGeom>
          <a:ln w="0">
            <a:noFill/>
          </a:ln>
        </p:spPr>
      </p:pic>
      <p:pic>
        <p:nvPicPr>
          <p:cNvPr id="603" name="Google Shape;671;p46" descr="image.png"/>
          <p:cNvPicPr/>
          <p:nvPr/>
        </p:nvPicPr>
        <p:blipFill>
          <a:blip r:embed="rId3"/>
          <a:stretch/>
        </p:blipFill>
        <p:spPr>
          <a:xfrm>
            <a:off x="6334200" y="2714760"/>
            <a:ext cx="5275800" cy="2522880"/>
          </a:xfrm>
          <a:prstGeom prst="rect">
            <a:avLst/>
          </a:prstGeom>
          <a:ln w="0">
            <a:noFill/>
          </a:ln>
        </p:spPr>
      </p:pic>
      <p:pic>
        <p:nvPicPr>
          <p:cNvPr id="604" name="Google Shape;672;p46" descr="image.png"/>
          <p:cNvPicPr/>
          <p:nvPr/>
        </p:nvPicPr>
        <p:blipFill>
          <a:blip r:embed="rId4"/>
          <a:stretch/>
        </p:blipFill>
        <p:spPr>
          <a:xfrm>
            <a:off x="9360" y="9360"/>
            <a:ext cx="12171960" cy="265680"/>
          </a:xfrm>
          <a:prstGeom prst="rect">
            <a:avLst/>
          </a:prstGeom>
          <a:ln w="0">
            <a:noFill/>
          </a:ln>
        </p:spPr>
      </p:pic>
      <p:pic>
        <p:nvPicPr>
          <p:cNvPr id="605" name="Google Shape;673;p46" descr="image.png"/>
          <p:cNvPicPr/>
          <p:nvPr/>
        </p:nvPicPr>
        <p:blipFill>
          <a:blip r:embed="rId5"/>
          <a:stretch/>
        </p:blipFill>
        <p:spPr>
          <a:xfrm>
            <a:off x="9360" y="6581880"/>
            <a:ext cx="12171960" cy="265680"/>
          </a:xfrm>
          <a:prstGeom prst="rect">
            <a:avLst/>
          </a:prstGeom>
          <a:ln w="0">
            <a:noFill/>
          </a:ln>
        </p:spPr>
      </p:pic>
      <p:sp>
        <p:nvSpPr>
          <p:cNvPr id="606" name="Google Shape;674;p46"/>
          <p:cNvSpPr/>
          <p:nvPr/>
        </p:nvSpPr>
        <p:spPr>
          <a:xfrm>
            <a:off x="828720" y="351000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i="1" lang="en-US" sz="1350" spc="-1" strike="noStrike">
                <a:solidFill>
                  <a:srgbClr val="cbd5e1"/>
                </a:solidFill>
                <a:latin typeface="Inter"/>
                <a:ea typeface="Inter"/>
              </a:rPr>
              <a:t>Updates frequently based on speed.</a:t>
            </a:r>
            <a:endParaRPr b="0" lang="en-NZ" sz="1350" spc="-1" strike="noStrike">
              <a:latin typeface="Arial"/>
            </a:endParaRPr>
          </a:p>
        </p:txBody>
      </p:sp>
      <p:sp>
        <p:nvSpPr>
          <p:cNvPr id="607" name="Google Shape;675;p46"/>
          <p:cNvSpPr/>
          <p:nvPr/>
        </p:nvSpPr>
        <p:spPr>
          <a:xfrm>
            <a:off x="6581880" y="338148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i="1" lang="en-US" sz="1350" spc="-1" strike="noStrike">
                <a:solidFill>
                  <a:srgbClr val="cbd5e1"/>
                </a:solidFill>
                <a:latin typeface="Inter"/>
                <a:ea typeface="Inter"/>
              </a:rPr>
              <a:t>Updates every 6 mins.</a:t>
            </a:r>
            <a:endParaRPr b="0" lang="en-NZ" sz="1350" spc="-1" strike="noStrike">
              <a:latin typeface="Arial"/>
            </a:endParaRPr>
          </a:p>
        </p:txBody>
      </p:sp>
      <p:sp>
        <p:nvSpPr>
          <p:cNvPr id="608" name="Google Shape;676;p46"/>
          <p:cNvSpPr/>
          <p:nvPr/>
        </p:nvSpPr>
        <p:spPr>
          <a:xfrm>
            <a:off x="1114560" y="393876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09" name="Google Shape;677;p46"/>
          <p:cNvSpPr/>
          <p:nvPr/>
        </p:nvSpPr>
        <p:spPr>
          <a:xfrm>
            <a:off x="1209600" y="393876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Position (Lat/Lon)</a:t>
            </a:r>
            <a:endParaRPr b="0" lang="en-NZ" sz="1350" spc="-1" strike="noStrike">
              <a:latin typeface="Arial"/>
            </a:endParaRPr>
          </a:p>
        </p:txBody>
      </p:sp>
      <p:sp>
        <p:nvSpPr>
          <p:cNvPr id="610" name="Google Shape;678;p46"/>
          <p:cNvSpPr/>
          <p:nvPr/>
        </p:nvSpPr>
        <p:spPr>
          <a:xfrm>
            <a:off x="1114560" y="419580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1" name="Google Shape;679;p46"/>
          <p:cNvSpPr/>
          <p:nvPr/>
        </p:nvSpPr>
        <p:spPr>
          <a:xfrm>
            <a:off x="1209600" y="419580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COG / SOG</a:t>
            </a:r>
            <a:endParaRPr b="0" lang="en-NZ" sz="1350" spc="-1" strike="noStrike">
              <a:latin typeface="Arial"/>
            </a:endParaRPr>
          </a:p>
        </p:txBody>
      </p:sp>
      <p:sp>
        <p:nvSpPr>
          <p:cNvPr id="612" name="Google Shape;680;p46"/>
          <p:cNvSpPr/>
          <p:nvPr/>
        </p:nvSpPr>
        <p:spPr>
          <a:xfrm>
            <a:off x="1114560" y="445284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3" name="Google Shape;681;p46"/>
          <p:cNvSpPr/>
          <p:nvPr/>
        </p:nvSpPr>
        <p:spPr>
          <a:xfrm>
            <a:off x="1209600" y="445284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Rate of Turn</a:t>
            </a:r>
            <a:endParaRPr b="0" lang="en-NZ" sz="1350" spc="-1" strike="noStrike">
              <a:latin typeface="Arial"/>
            </a:endParaRPr>
          </a:p>
        </p:txBody>
      </p:sp>
      <p:sp>
        <p:nvSpPr>
          <p:cNvPr id="614" name="Google Shape;682;p46"/>
          <p:cNvSpPr/>
          <p:nvPr/>
        </p:nvSpPr>
        <p:spPr>
          <a:xfrm>
            <a:off x="6867360" y="380988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5" name="Google Shape;683;p46"/>
          <p:cNvSpPr/>
          <p:nvPr/>
        </p:nvSpPr>
        <p:spPr>
          <a:xfrm>
            <a:off x="6962760" y="380988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MMSI &amp; IMO Number</a:t>
            </a:r>
            <a:endParaRPr b="0" lang="en-NZ" sz="1350" spc="-1" strike="noStrike">
              <a:latin typeface="Arial"/>
            </a:endParaRPr>
          </a:p>
        </p:txBody>
      </p:sp>
      <p:sp>
        <p:nvSpPr>
          <p:cNvPr id="616" name="Google Shape;684;p46"/>
          <p:cNvSpPr/>
          <p:nvPr/>
        </p:nvSpPr>
        <p:spPr>
          <a:xfrm>
            <a:off x="6867360" y="406728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7" name="Google Shape;685;p46"/>
          <p:cNvSpPr/>
          <p:nvPr/>
        </p:nvSpPr>
        <p:spPr>
          <a:xfrm>
            <a:off x="6962760" y="406728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Callsign &amp; Name</a:t>
            </a:r>
            <a:endParaRPr b="0" lang="en-NZ" sz="1350" spc="-1" strike="noStrike">
              <a:latin typeface="Arial"/>
            </a:endParaRPr>
          </a:p>
        </p:txBody>
      </p:sp>
      <p:sp>
        <p:nvSpPr>
          <p:cNvPr id="618" name="Google Shape;686;p46"/>
          <p:cNvSpPr/>
          <p:nvPr/>
        </p:nvSpPr>
        <p:spPr>
          <a:xfrm>
            <a:off x="6867360" y="432432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19" name="Google Shape;687;p46"/>
          <p:cNvSpPr/>
          <p:nvPr/>
        </p:nvSpPr>
        <p:spPr>
          <a:xfrm>
            <a:off x="6962760" y="432432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Destination &amp; ETA</a:t>
            </a:r>
            <a:endParaRPr b="0" lang="en-NZ" sz="1350" spc="-1" strike="noStrike">
              <a:latin typeface="Arial"/>
            </a:endParaRPr>
          </a:p>
        </p:txBody>
      </p:sp>
      <p:sp>
        <p:nvSpPr>
          <p:cNvPr id="620" name="Google Shape;688;p46"/>
          <p:cNvSpPr/>
          <p:nvPr/>
        </p:nvSpPr>
        <p:spPr>
          <a:xfrm>
            <a:off x="6867360" y="4581360"/>
            <a:ext cx="94320" cy="205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0" lang="en-US" sz="1350" spc="-1" strike="noStrike">
                <a:solidFill>
                  <a:srgbClr val="cbd5e1"/>
                </a:solidFill>
                <a:latin typeface="Inter"/>
                <a:ea typeface="Inter"/>
              </a:rPr>
              <a:t>•</a:t>
            </a:r>
            <a:endParaRPr b="0" lang="en-NZ" sz="1350" spc="-1" strike="noStrike">
              <a:latin typeface="Arial"/>
            </a:endParaRPr>
          </a:p>
        </p:txBody>
      </p:sp>
      <p:sp>
        <p:nvSpPr>
          <p:cNvPr id="621" name="Google Shape;689;p46"/>
          <p:cNvSpPr/>
          <p:nvPr/>
        </p:nvSpPr>
        <p:spPr>
          <a:xfrm>
            <a:off x="6962760" y="4581360"/>
            <a:ext cx="4399560" cy="307800"/>
          </a:xfrm>
          <a:prstGeom prst="rect">
            <a:avLst/>
          </a:prstGeom>
          <a:noFill/>
          <a:ln w="0">
            <a:noFill/>
          </a:ln>
        </p:spPr>
        <p:style>
          <a:lnRef idx="0"/>
          <a:fillRef idx="0"/>
          <a:effectRef idx="0"/>
          <a:fontRef idx="minor"/>
        </p:style>
        <p:txBody>
          <a:bodyPr lIns="95400" rIns="0" tIns="0" bIns="0">
            <a:spAutoFit/>
          </a:bodyPr>
          <a:p>
            <a:pPr>
              <a:lnSpc>
                <a:spcPct val="150000"/>
              </a:lnSpc>
              <a:tabLst>
                <a:tab algn="l" pos="0"/>
              </a:tabLst>
            </a:pPr>
            <a:r>
              <a:rPr b="0" lang="en-US" sz="1350" spc="-1" strike="noStrike">
                <a:solidFill>
                  <a:srgbClr val="cbd5e1"/>
                </a:solidFill>
                <a:latin typeface="Inter"/>
                <a:ea typeface="Inter"/>
              </a:rPr>
              <a:t>Draft &amp; Cargo</a:t>
            </a:r>
            <a:endParaRPr b="0" lang="en-NZ" sz="1350" spc="-1" strike="noStrike">
              <a:latin typeface="Arial"/>
            </a:endParaRPr>
          </a:p>
        </p:txBody>
      </p:sp>
      <p:sp>
        <p:nvSpPr>
          <p:cNvPr id="622" name="Google Shape;690;p46"/>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AIS Message Content</a:t>
            </a:r>
            <a:endParaRPr b="0" lang="en-NZ" sz="2700" spc="-1" strike="noStrike">
              <a:latin typeface="Arial"/>
            </a:endParaRPr>
          </a:p>
        </p:txBody>
      </p:sp>
      <p:sp>
        <p:nvSpPr>
          <p:cNvPr id="623" name="Google Shape;691;p46"/>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24" name="Google Shape;692;p46"/>
          <p:cNvSpPr/>
          <p:nvPr/>
        </p:nvSpPr>
        <p:spPr>
          <a:xfrm>
            <a:off x="828720" y="309096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Dynamic Data</a:t>
            </a:r>
            <a:endParaRPr b="0" lang="en-NZ" sz="1500" spc="-1" strike="noStrike">
              <a:latin typeface="Arial"/>
            </a:endParaRPr>
          </a:p>
        </p:txBody>
      </p:sp>
      <p:sp>
        <p:nvSpPr>
          <p:cNvPr id="625" name="Google Shape;693;p46"/>
          <p:cNvSpPr/>
          <p:nvPr/>
        </p:nvSpPr>
        <p:spPr>
          <a:xfrm>
            <a:off x="6581880" y="296244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Static/Voyage Data</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6" name="Google Shape;698;p47" descr="image.png"/>
          <p:cNvPicPr/>
          <p:nvPr/>
        </p:nvPicPr>
        <p:blipFill>
          <a:blip r:embed="rId1"/>
          <a:stretch/>
        </p:blipFill>
        <p:spPr>
          <a:xfrm>
            <a:off x="0" y="0"/>
            <a:ext cx="12191040" cy="6856920"/>
          </a:xfrm>
          <a:prstGeom prst="rect">
            <a:avLst/>
          </a:prstGeom>
          <a:ln w="0">
            <a:noFill/>
          </a:ln>
        </p:spPr>
      </p:pic>
      <p:pic>
        <p:nvPicPr>
          <p:cNvPr id="627" name="Google Shape;699;p47" descr="image.png"/>
          <p:cNvPicPr/>
          <p:nvPr/>
        </p:nvPicPr>
        <p:blipFill>
          <a:blip r:embed="rId2"/>
          <a:stretch/>
        </p:blipFill>
        <p:spPr>
          <a:xfrm>
            <a:off x="581040" y="3048120"/>
            <a:ext cx="3516840" cy="1856160"/>
          </a:xfrm>
          <a:prstGeom prst="rect">
            <a:avLst/>
          </a:prstGeom>
          <a:ln w="0">
            <a:noFill/>
          </a:ln>
        </p:spPr>
      </p:pic>
      <p:pic>
        <p:nvPicPr>
          <p:cNvPr id="628" name="Google Shape;700;p47" descr="image.png"/>
          <p:cNvPicPr/>
          <p:nvPr/>
        </p:nvPicPr>
        <p:blipFill>
          <a:blip r:embed="rId3"/>
          <a:stretch/>
        </p:blipFill>
        <p:spPr>
          <a:xfrm>
            <a:off x="4336920" y="3048120"/>
            <a:ext cx="3516840" cy="1856160"/>
          </a:xfrm>
          <a:prstGeom prst="rect">
            <a:avLst/>
          </a:prstGeom>
          <a:ln w="0">
            <a:noFill/>
          </a:ln>
        </p:spPr>
      </p:pic>
      <p:pic>
        <p:nvPicPr>
          <p:cNvPr id="629" name="Google Shape;701;p47" descr="image.png"/>
          <p:cNvPicPr/>
          <p:nvPr/>
        </p:nvPicPr>
        <p:blipFill>
          <a:blip r:embed="rId4"/>
          <a:stretch/>
        </p:blipFill>
        <p:spPr>
          <a:xfrm>
            <a:off x="8092800" y="3048120"/>
            <a:ext cx="3516840" cy="1856160"/>
          </a:xfrm>
          <a:prstGeom prst="rect">
            <a:avLst/>
          </a:prstGeom>
          <a:ln w="0">
            <a:noFill/>
          </a:ln>
        </p:spPr>
      </p:pic>
      <p:pic>
        <p:nvPicPr>
          <p:cNvPr id="630" name="Google Shape;702;p47" descr="image.png"/>
          <p:cNvPicPr/>
          <p:nvPr/>
        </p:nvPicPr>
        <p:blipFill>
          <a:blip r:embed="rId5"/>
          <a:stretch/>
        </p:blipFill>
        <p:spPr>
          <a:xfrm>
            <a:off x="9360" y="9360"/>
            <a:ext cx="12171960" cy="265680"/>
          </a:xfrm>
          <a:prstGeom prst="rect">
            <a:avLst/>
          </a:prstGeom>
          <a:ln w="0">
            <a:noFill/>
          </a:ln>
        </p:spPr>
      </p:pic>
      <p:pic>
        <p:nvPicPr>
          <p:cNvPr id="631" name="Google Shape;703;p47" descr="image.png"/>
          <p:cNvPicPr/>
          <p:nvPr/>
        </p:nvPicPr>
        <p:blipFill>
          <a:blip r:embed="rId6"/>
          <a:stretch/>
        </p:blipFill>
        <p:spPr>
          <a:xfrm>
            <a:off x="9360" y="6581880"/>
            <a:ext cx="12171960" cy="265680"/>
          </a:xfrm>
          <a:prstGeom prst="rect">
            <a:avLst/>
          </a:prstGeom>
          <a:ln w="0">
            <a:noFill/>
          </a:ln>
        </p:spPr>
      </p:pic>
      <p:sp>
        <p:nvSpPr>
          <p:cNvPr id="632" name="Google Shape;704;p47"/>
          <p:cNvSpPr/>
          <p:nvPr/>
        </p:nvSpPr>
        <p:spPr>
          <a:xfrm>
            <a:off x="828720" y="3714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Ships turning off AIS near sanctions zones (Iran, NK).</a:t>
            </a:r>
            <a:endParaRPr b="0" lang="en-NZ" sz="1350" spc="-1" strike="noStrike">
              <a:latin typeface="Arial"/>
            </a:endParaRPr>
          </a:p>
        </p:txBody>
      </p:sp>
      <p:sp>
        <p:nvSpPr>
          <p:cNvPr id="633" name="Google Shape;705;p47"/>
          <p:cNvSpPr/>
          <p:nvPr/>
        </p:nvSpPr>
        <p:spPr>
          <a:xfrm>
            <a:off x="4584600" y="3714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Multiple ships broadcasting the same ID.</a:t>
            </a:r>
            <a:endParaRPr b="0" lang="en-NZ" sz="1350" spc="-1" strike="noStrike">
              <a:latin typeface="Arial"/>
            </a:endParaRPr>
          </a:p>
        </p:txBody>
      </p:sp>
      <p:sp>
        <p:nvSpPr>
          <p:cNvPr id="634" name="Google Shape;706;p47"/>
          <p:cNvSpPr/>
          <p:nvPr/>
        </p:nvSpPr>
        <p:spPr>
          <a:xfrm>
            <a:off x="834048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Detecting these requires correlating the </a:t>
            </a:r>
            <a:r>
              <a:rPr b="0" i="1" lang="en-US" sz="1350" spc="-1" strike="noStrike">
                <a:solidFill>
                  <a:srgbClr val="cbd5e1"/>
                </a:solidFill>
                <a:latin typeface="Inter"/>
                <a:ea typeface="Inter"/>
              </a:rPr>
              <a:t>absence</a:t>
            </a:r>
            <a:r>
              <a:rPr b="0" lang="en-US" sz="1350" spc="-1" strike="noStrike">
                <a:solidFill>
                  <a:srgbClr val="cbd5e1"/>
                </a:solidFill>
                <a:latin typeface="Inter"/>
                <a:ea typeface="Inter"/>
              </a:rPr>
              <a:t> of signal with other sensors (SAR/Optical).</a:t>
            </a:r>
            <a:endParaRPr b="0" lang="en-NZ" sz="1350" spc="-1" strike="noStrike">
              <a:latin typeface="Arial"/>
            </a:endParaRPr>
          </a:p>
        </p:txBody>
      </p:sp>
      <p:sp>
        <p:nvSpPr>
          <p:cNvPr id="635" name="Google Shape;707;p47"/>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Maritime "Dark Fleet"</a:t>
            </a:r>
            <a:endParaRPr b="0" lang="en-NZ" sz="2700" spc="-1" strike="noStrike">
              <a:latin typeface="Arial"/>
            </a:endParaRPr>
          </a:p>
        </p:txBody>
      </p:sp>
      <p:sp>
        <p:nvSpPr>
          <p:cNvPr id="636" name="Google Shape;708;p47"/>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37" name="Google Shape;709;p47"/>
          <p:cNvSpPr/>
          <p:nvPr/>
        </p:nvSpPr>
        <p:spPr>
          <a:xfrm>
            <a:off x="82872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Gap Events</a:t>
            </a:r>
            <a:endParaRPr b="0" lang="en-NZ" sz="1500" spc="-1" strike="noStrike">
              <a:latin typeface="Arial"/>
            </a:endParaRPr>
          </a:p>
        </p:txBody>
      </p:sp>
      <p:sp>
        <p:nvSpPr>
          <p:cNvPr id="638" name="Google Shape;710;p47"/>
          <p:cNvSpPr/>
          <p:nvPr/>
        </p:nvSpPr>
        <p:spPr>
          <a:xfrm>
            <a:off x="458460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MMSI Spoofing</a:t>
            </a:r>
            <a:endParaRPr b="0" lang="en-NZ" sz="1500" spc="-1" strike="noStrike">
              <a:latin typeface="Arial"/>
            </a:endParaRPr>
          </a:p>
        </p:txBody>
      </p:sp>
      <p:sp>
        <p:nvSpPr>
          <p:cNvPr id="639" name="Google Shape;711;p47"/>
          <p:cNvSpPr/>
          <p:nvPr/>
        </p:nvSpPr>
        <p:spPr>
          <a:xfrm>
            <a:off x="834048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Fusion Need</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0" name="Google Shape;716;p48" descr="image.png"/>
          <p:cNvPicPr/>
          <p:nvPr/>
        </p:nvPicPr>
        <p:blipFill>
          <a:blip r:embed="rId1"/>
          <a:stretch/>
        </p:blipFill>
        <p:spPr>
          <a:xfrm>
            <a:off x="0" y="0"/>
            <a:ext cx="12191040" cy="6856920"/>
          </a:xfrm>
          <a:prstGeom prst="rect">
            <a:avLst/>
          </a:prstGeom>
          <a:ln w="0">
            <a:noFill/>
          </a:ln>
        </p:spPr>
      </p:pic>
      <p:pic>
        <p:nvPicPr>
          <p:cNvPr id="641" name="Google Shape;717;p48" descr="image.png"/>
          <p:cNvPicPr/>
          <p:nvPr/>
        </p:nvPicPr>
        <p:blipFill>
          <a:blip r:embed="rId2"/>
          <a:stretch/>
        </p:blipFill>
        <p:spPr>
          <a:xfrm>
            <a:off x="9360" y="9360"/>
            <a:ext cx="12171960" cy="265680"/>
          </a:xfrm>
          <a:prstGeom prst="rect">
            <a:avLst/>
          </a:prstGeom>
          <a:ln w="0">
            <a:noFill/>
          </a:ln>
        </p:spPr>
      </p:pic>
      <p:pic>
        <p:nvPicPr>
          <p:cNvPr id="642" name="Google Shape;718;p48" descr="image.png"/>
          <p:cNvPicPr/>
          <p:nvPr/>
        </p:nvPicPr>
        <p:blipFill>
          <a:blip r:embed="rId3"/>
          <a:stretch/>
        </p:blipFill>
        <p:spPr>
          <a:xfrm>
            <a:off x="9360" y="6581880"/>
            <a:ext cx="12171960" cy="265680"/>
          </a:xfrm>
          <a:prstGeom prst="rect">
            <a:avLst/>
          </a:prstGeom>
          <a:ln w="0">
            <a:noFill/>
          </a:ln>
        </p:spPr>
      </p:pic>
      <p:sp>
        <p:nvSpPr>
          <p:cNvPr id="643" name="Google Shape;719;p48"/>
          <p:cNvSpPr/>
          <p:nvPr/>
        </p:nvSpPr>
        <p:spPr>
          <a:xfrm>
            <a:off x="581040" y="4219560"/>
            <a:ext cx="110289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Integrating Air, Sea, and Space</a:t>
            </a:r>
            <a:endParaRPr b="0" lang="en-NZ" sz="1500" spc="-1" strike="noStrike">
              <a:latin typeface="Arial"/>
            </a:endParaRPr>
          </a:p>
        </p:txBody>
      </p:sp>
      <p:sp>
        <p:nvSpPr>
          <p:cNvPr id="644" name="Google Shape;720;p48"/>
          <p:cNvSpPr/>
          <p:nvPr/>
        </p:nvSpPr>
        <p:spPr>
          <a:xfrm>
            <a:off x="305280" y="235260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38bdf8"/>
                </a:solidFill>
                <a:latin typeface="Inter"/>
                <a:ea typeface="Inter"/>
              </a:rPr>
              <a:t>SECTION 6</a:t>
            </a:r>
            <a:endParaRPr b="0" lang="en-NZ" sz="6000" spc="-1" strike="noStrike">
              <a:latin typeface="Arial"/>
            </a:endParaRPr>
          </a:p>
        </p:txBody>
      </p:sp>
      <p:sp>
        <p:nvSpPr>
          <p:cNvPr id="645" name="Google Shape;721;p48"/>
          <p:cNvSpPr/>
          <p:nvPr/>
        </p:nvSpPr>
        <p:spPr>
          <a:xfrm>
            <a:off x="305280" y="356220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MULTI-INT FUSION</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6" name="Google Shape;726;p49" descr="image.png"/>
          <p:cNvPicPr/>
          <p:nvPr/>
        </p:nvPicPr>
        <p:blipFill>
          <a:blip r:embed="rId1"/>
          <a:stretch/>
        </p:blipFill>
        <p:spPr>
          <a:xfrm>
            <a:off x="0" y="0"/>
            <a:ext cx="12191040" cy="6856920"/>
          </a:xfrm>
          <a:prstGeom prst="rect">
            <a:avLst/>
          </a:prstGeom>
          <a:ln w="0">
            <a:noFill/>
          </a:ln>
        </p:spPr>
      </p:pic>
      <p:pic>
        <p:nvPicPr>
          <p:cNvPr id="647" name="Google Shape;727;p49" descr="image.png"/>
          <p:cNvPicPr/>
          <p:nvPr/>
        </p:nvPicPr>
        <p:blipFill>
          <a:blip r:embed="rId2"/>
          <a:stretch/>
        </p:blipFill>
        <p:spPr>
          <a:xfrm>
            <a:off x="581040" y="3048120"/>
            <a:ext cx="3516840" cy="1856160"/>
          </a:xfrm>
          <a:prstGeom prst="rect">
            <a:avLst/>
          </a:prstGeom>
          <a:ln w="0">
            <a:noFill/>
          </a:ln>
        </p:spPr>
      </p:pic>
      <p:pic>
        <p:nvPicPr>
          <p:cNvPr id="648" name="Google Shape;728;p49" descr="image.png"/>
          <p:cNvPicPr/>
          <p:nvPr/>
        </p:nvPicPr>
        <p:blipFill>
          <a:blip r:embed="rId3"/>
          <a:stretch/>
        </p:blipFill>
        <p:spPr>
          <a:xfrm>
            <a:off x="4336920" y="3048120"/>
            <a:ext cx="3516840" cy="1856160"/>
          </a:xfrm>
          <a:prstGeom prst="rect">
            <a:avLst/>
          </a:prstGeom>
          <a:ln w="0">
            <a:noFill/>
          </a:ln>
        </p:spPr>
      </p:pic>
      <p:pic>
        <p:nvPicPr>
          <p:cNvPr id="649" name="Google Shape;729;p49" descr="image.png"/>
          <p:cNvPicPr/>
          <p:nvPr/>
        </p:nvPicPr>
        <p:blipFill>
          <a:blip r:embed="rId4"/>
          <a:stretch/>
        </p:blipFill>
        <p:spPr>
          <a:xfrm>
            <a:off x="8092800" y="3048120"/>
            <a:ext cx="3516840" cy="1856160"/>
          </a:xfrm>
          <a:prstGeom prst="rect">
            <a:avLst/>
          </a:prstGeom>
          <a:ln w="0">
            <a:noFill/>
          </a:ln>
        </p:spPr>
      </p:pic>
      <p:pic>
        <p:nvPicPr>
          <p:cNvPr id="650" name="Google Shape;730;p49" descr="image.png"/>
          <p:cNvPicPr/>
          <p:nvPr/>
        </p:nvPicPr>
        <p:blipFill>
          <a:blip r:embed="rId5"/>
          <a:stretch/>
        </p:blipFill>
        <p:spPr>
          <a:xfrm>
            <a:off x="9360" y="9360"/>
            <a:ext cx="12171960" cy="265680"/>
          </a:xfrm>
          <a:prstGeom prst="rect">
            <a:avLst/>
          </a:prstGeom>
          <a:ln w="0">
            <a:noFill/>
          </a:ln>
        </p:spPr>
      </p:pic>
      <p:pic>
        <p:nvPicPr>
          <p:cNvPr id="651" name="Google Shape;731;p49" descr="image.png"/>
          <p:cNvPicPr/>
          <p:nvPr/>
        </p:nvPicPr>
        <p:blipFill>
          <a:blip r:embed="rId6"/>
          <a:stretch/>
        </p:blipFill>
        <p:spPr>
          <a:xfrm>
            <a:off x="9360" y="6581880"/>
            <a:ext cx="12171960" cy="265680"/>
          </a:xfrm>
          <a:prstGeom prst="rect">
            <a:avLst/>
          </a:prstGeom>
          <a:ln w="0">
            <a:noFill/>
          </a:ln>
        </p:spPr>
      </p:pic>
      <p:sp>
        <p:nvSpPr>
          <p:cNvPr id="652" name="Google Shape;732;p49"/>
          <p:cNvSpPr/>
          <p:nvPr/>
        </p:nvSpPr>
        <p:spPr>
          <a:xfrm>
            <a:off x="828720" y="3714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Shows location of patrol aircraft and drones.</a:t>
            </a:r>
            <a:endParaRPr b="0" lang="en-NZ" sz="1350" spc="-1" strike="noStrike">
              <a:latin typeface="Arial"/>
            </a:endParaRPr>
          </a:p>
        </p:txBody>
      </p:sp>
      <p:sp>
        <p:nvSpPr>
          <p:cNvPr id="653" name="Google Shape;733;p49"/>
          <p:cNvSpPr/>
          <p:nvPr/>
        </p:nvSpPr>
        <p:spPr>
          <a:xfrm>
            <a:off x="4584600" y="3714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Shows declared location of merchant traffic.</a:t>
            </a:r>
            <a:endParaRPr b="0" lang="en-NZ" sz="1350" spc="-1" strike="noStrike">
              <a:latin typeface="Arial"/>
            </a:endParaRPr>
          </a:p>
        </p:txBody>
      </p:sp>
      <p:sp>
        <p:nvSpPr>
          <p:cNvPr id="654" name="Google Shape;734;p49"/>
          <p:cNvSpPr/>
          <p:nvPr/>
        </p:nvSpPr>
        <p:spPr>
          <a:xfrm>
            <a:off x="8340480" y="3714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Reveals interactions. Why is that cargo plane circling that fishing boat?</a:t>
            </a:r>
            <a:endParaRPr b="0" lang="en-NZ" sz="1350" spc="-1" strike="noStrike">
              <a:latin typeface="Arial"/>
            </a:endParaRPr>
          </a:p>
        </p:txBody>
      </p:sp>
      <p:sp>
        <p:nvSpPr>
          <p:cNvPr id="655" name="Google Shape;735;p49"/>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Power of Fusion</a:t>
            </a:r>
            <a:endParaRPr b="0" lang="en-NZ" sz="2700" spc="-1" strike="noStrike">
              <a:latin typeface="Arial"/>
            </a:endParaRPr>
          </a:p>
        </p:txBody>
      </p:sp>
      <p:sp>
        <p:nvSpPr>
          <p:cNvPr id="656" name="Google Shape;736;p49"/>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57" name="Google Shape;737;p49"/>
          <p:cNvSpPr/>
          <p:nvPr/>
        </p:nvSpPr>
        <p:spPr>
          <a:xfrm>
            <a:off x="82872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1: ADS-B</a:t>
            </a:r>
            <a:endParaRPr b="0" lang="en-NZ" sz="1500" spc="-1" strike="noStrike">
              <a:latin typeface="Arial"/>
            </a:endParaRPr>
          </a:p>
        </p:txBody>
      </p:sp>
      <p:sp>
        <p:nvSpPr>
          <p:cNvPr id="658" name="Google Shape;738;p49"/>
          <p:cNvSpPr/>
          <p:nvPr/>
        </p:nvSpPr>
        <p:spPr>
          <a:xfrm>
            <a:off x="458460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2: AIS</a:t>
            </a:r>
            <a:endParaRPr b="0" lang="en-NZ" sz="1500" spc="-1" strike="noStrike">
              <a:latin typeface="Arial"/>
            </a:endParaRPr>
          </a:p>
        </p:txBody>
      </p:sp>
      <p:sp>
        <p:nvSpPr>
          <p:cNvPr id="659" name="Google Shape;739;p49"/>
          <p:cNvSpPr/>
          <p:nvPr/>
        </p:nvSpPr>
        <p:spPr>
          <a:xfrm>
            <a:off x="8340480" y="3295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Layer 3: Fusion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0" name="Google Shape;744;p50" descr="image.png"/>
          <p:cNvPicPr/>
          <p:nvPr/>
        </p:nvPicPr>
        <p:blipFill>
          <a:blip r:embed="rId1"/>
          <a:stretch/>
        </p:blipFill>
        <p:spPr>
          <a:xfrm>
            <a:off x="0" y="0"/>
            <a:ext cx="12191040" cy="6856920"/>
          </a:xfrm>
          <a:prstGeom prst="rect">
            <a:avLst/>
          </a:prstGeom>
          <a:ln w="0">
            <a:noFill/>
          </a:ln>
        </p:spPr>
      </p:pic>
      <p:pic>
        <p:nvPicPr>
          <p:cNvPr id="661" name="Google Shape;745;p50" descr="image.png"/>
          <p:cNvPicPr/>
          <p:nvPr/>
        </p:nvPicPr>
        <p:blipFill>
          <a:blip r:embed="rId2"/>
          <a:stretch/>
        </p:blipFill>
        <p:spPr>
          <a:xfrm>
            <a:off x="6334200" y="3110040"/>
            <a:ext cx="5275800" cy="1732320"/>
          </a:xfrm>
          <a:prstGeom prst="rect">
            <a:avLst/>
          </a:prstGeom>
          <a:ln w="0">
            <a:noFill/>
          </a:ln>
        </p:spPr>
      </p:pic>
      <p:pic>
        <p:nvPicPr>
          <p:cNvPr id="662" name="Google Shape;746;p50" descr="image.png"/>
          <p:cNvPicPr/>
          <p:nvPr/>
        </p:nvPicPr>
        <p:blipFill>
          <a:blip r:embed="rId3"/>
          <a:stretch/>
        </p:blipFill>
        <p:spPr>
          <a:xfrm>
            <a:off x="9360" y="9360"/>
            <a:ext cx="12171960" cy="265680"/>
          </a:xfrm>
          <a:prstGeom prst="rect">
            <a:avLst/>
          </a:prstGeom>
          <a:ln w="0">
            <a:noFill/>
          </a:ln>
        </p:spPr>
      </p:pic>
      <p:pic>
        <p:nvPicPr>
          <p:cNvPr id="663" name="Google Shape;747;p50" descr="image.png"/>
          <p:cNvPicPr/>
          <p:nvPr/>
        </p:nvPicPr>
        <p:blipFill>
          <a:blip r:embed="rId4"/>
          <a:stretch/>
        </p:blipFill>
        <p:spPr>
          <a:xfrm>
            <a:off x="9360" y="6581880"/>
            <a:ext cx="12171960" cy="265680"/>
          </a:xfrm>
          <a:prstGeom prst="rect">
            <a:avLst/>
          </a:prstGeom>
          <a:ln w="0">
            <a:noFill/>
          </a:ln>
        </p:spPr>
      </p:pic>
      <p:sp>
        <p:nvSpPr>
          <p:cNvPr id="664" name="Google Shape;748;p50"/>
          <p:cNvSpPr/>
          <p:nvPr/>
        </p:nvSpPr>
        <p:spPr>
          <a:xfrm>
            <a:off x="819000" y="355752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Logic:</a:t>
            </a:r>
            <a:r>
              <a:rPr b="0" lang="en-US" sz="1350" spc="-1" strike="noStrike">
                <a:solidFill>
                  <a:srgbClr val="cbd5e1"/>
                </a:solidFill>
                <a:latin typeface="Inter"/>
                <a:ea typeface="Inter"/>
              </a:rPr>
              <a:t> Two tankers with "Gap" events in same quadrant.</a:t>
            </a:r>
            <a:endParaRPr b="0" lang="en-NZ" sz="1350" spc="-1" strike="noStrike">
              <a:latin typeface="Arial"/>
            </a:endParaRPr>
          </a:p>
        </p:txBody>
      </p:sp>
      <p:sp>
        <p:nvSpPr>
          <p:cNvPr id="665" name="Google Shape;749;p50"/>
          <p:cNvSpPr/>
          <p:nvPr/>
        </p:nvSpPr>
        <p:spPr>
          <a:xfrm>
            <a:off x="819000" y="395748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Fusion:</a:t>
            </a:r>
            <a:r>
              <a:rPr b="0" lang="en-US" sz="1350" spc="-1" strike="noStrike">
                <a:solidFill>
                  <a:srgbClr val="cbd5e1"/>
                </a:solidFill>
                <a:latin typeface="Inter"/>
                <a:ea typeface="Inter"/>
              </a:rPr>
              <a:t> Optical imagery confirms proximity.</a:t>
            </a:r>
            <a:endParaRPr b="0" lang="en-NZ" sz="1350" spc="-1" strike="noStrike">
              <a:latin typeface="Arial"/>
            </a:endParaRPr>
          </a:p>
        </p:txBody>
      </p:sp>
      <p:sp>
        <p:nvSpPr>
          <p:cNvPr id="666" name="Google Shape;750;p50"/>
          <p:cNvSpPr/>
          <p:nvPr/>
        </p:nvSpPr>
        <p:spPr>
          <a:xfrm>
            <a:off x="819000" y="435780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Validation:</a:t>
            </a:r>
            <a:r>
              <a:rPr b="0" lang="en-US" sz="1350" spc="-1" strike="noStrike">
                <a:solidFill>
                  <a:srgbClr val="cbd5e1"/>
                </a:solidFill>
                <a:latin typeface="Inter"/>
                <a:ea typeface="Inter"/>
              </a:rPr>
              <a:t> ADS-B shows P-8 Poseidon loitering overhead.</a:t>
            </a:r>
            <a:endParaRPr b="0" lang="en-NZ" sz="1350" spc="-1" strike="noStrike">
              <a:latin typeface="Arial"/>
            </a:endParaRPr>
          </a:p>
        </p:txBody>
      </p:sp>
      <p:sp>
        <p:nvSpPr>
          <p:cNvPr id="667" name="Google Shape;751;p50"/>
          <p:cNvSpPr/>
          <p:nvPr/>
        </p:nvSpPr>
        <p:spPr>
          <a:xfrm>
            <a:off x="581040" y="35575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68" name="Google Shape;752;p50"/>
          <p:cNvSpPr/>
          <p:nvPr/>
        </p:nvSpPr>
        <p:spPr>
          <a:xfrm>
            <a:off x="581040" y="39574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69" name="Google Shape;753;p50"/>
          <p:cNvSpPr/>
          <p:nvPr/>
        </p:nvSpPr>
        <p:spPr>
          <a:xfrm>
            <a:off x="581040" y="43578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70" name="Google Shape;754;p50"/>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Use Case: Sanctions &amp; STS</a:t>
            </a:r>
            <a:endParaRPr b="0" lang="en-NZ" sz="2700" spc="-1" strike="noStrike">
              <a:latin typeface="Arial"/>
            </a:endParaRPr>
          </a:p>
        </p:txBody>
      </p:sp>
      <p:sp>
        <p:nvSpPr>
          <p:cNvPr id="671" name="Google Shape;755;p50"/>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72" name="Google Shape;756;p50"/>
          <p:cNvSpPr/>
          <p:nvPr/>
        </p:nvSpPr>
        <p:spPr>
          <a:xfrm>
            <a:off x="581040" y="318600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Ship-to-Ship (STS) Transfers</a:t>
            </a:r>
            <a:endParaRPr b="0" lang="en-NZ" sz="1410" spc="-1" strike="noStrike">
              <a:latin typeface="Arial"/>
            </a:endParaRPr>
          </a:p>
        </p:txBody>
      </p:sp>
      <p:sp>
        <p:nvSpPr>
          <p:cNvPr id="673" name="Google Shape;757;p50"/>
          <p:cNvSpPr/>
          <p:nvPr/>
        </p:nvSpPr>
        <p:spPr>
          <a:xfrm>
            <a:off x="6581880" y="335772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Logic Chain</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4" name="Google Shape;762;p51" descr="image.png"/>
          <p:cNvPicPr/>
          <p:nvPr/>
        </p:nvPicPr>
        <p:blipFill>
          <a:blip r:embed="rId1"/>
          <a:stretch/>
        </p:blipFill>
        <p:spPr>
          <a:xfrm>
            <a:off x="0" y="0"/>
            <a:ext cx="12191040" cy="6856920"/>
          </a:xfrm>
          <a:prstGeom prst="rect">
            <a:avLst/>
          </a:prstGeom>
          <a:ln w="0">
            <a:noFill/>
          </a:ln>
        </p:spPr>
      </p:pic>
      <p:pic>
        <p:nvPicPr>
          <p:cNvPr id="675" name="Google Shape;763;p51" descr="image.png"/>
          <p:cNvPicPr/>
          <p:nvPr/>
        </p:nvPicPr>
        <p:blipFill>
          <a:blip r:embed="rId2"/>
          <a:stretch/>
        </p:blipFill>
        <p:spPr>
          <a:xfrm>
            <a:off x="581040" y="1833480"/>
            <a:ext cx="5275800" cy="4285080"/>
          </a:xfrm>
          <a:prstGeom prst="rect">
            <a:avLst/>
          </a:prstGeom>
          <a:ln w="0">
            <a:noFill/>
          </a:ln>
        </p:spPr>
      </p:pic>
      <p:pic>
        <p:nvPicPr>
          <p:cNvPr id="676" name="Google Shape;764;p51" descr="image.png"/>
          <p:cNvPicPr/>
          <p:nvPr/>
        </p:nvPicPr>
        <p:blipFill>
          <a:blip r:embed="rId3"/>
          <a:stretch/>
        </p:blipFill>
        <p:spPr>
          <a:xfrm>
            <a:off x="9360" y="9360"/>
            <a:ext cx="12171960" cy="265680"/>
          </a:xfrm>
          <a:prstGeom prst="rect">
            <a:avLst/>
          </a:prstGeom>
          <a:ln w="0">
            <a:noFill/>
          </a:ln>
        </p:spPr>
      </p:pic>
      <p:pic>
        <p:nvPicPr>
          <p:cNvPr id="677" name="Google Shape;765;p51" descr="image.png"/>
          <p:cNvPicPr/>
          <p:nvPr/>
        </p:nvPicPr>
        <p:blipFill>
          <a:blip r:embed="rId4"/>
          <a:stretch/>
        </p:blipFill>
        <p:spPr>
          <a:xfrm>
            <a:off x="9360" y="6581880"/>
            <a:ext cx="12171960" cy="265680"/>
          </a:xfrm>
          <a:prstGeom prst="rect">
            <a:avLst/>
          </a:prstGeom>
          <a:ln w="0">
            <a:noFill/>
          </a:ln>
        </p:spPr>
      </p:pic>
      <p:pic>
        <p:nvPicPr>
          <p:cNvPr id="678" name="Google Shape;766;p51" descr="image.png"/>
          <p:cNvPicPr/>
          <p:nvPr/>
        </p:nvPicPr>
        <p:blipFill>
          <a:blip r:embed="rId5"/>
          <a:stretch/>
        </p:blipFill>
        <p:spPr>
          <a:xfrm>
            <a:off x="590400" y="1843200"/>
            <a:ext cx="5256720" cy="4266000"/>
          </a:xfrm>
          <a:prstGeom prst="rect">
            <a:avLst/>
          </a:prstGeom>
          <a:ln w="0">
            <a:noFill/>
          </a:ln>
        </p:spPr>
      </p:pic>
      <p:sp>
        <p:nvSpPr>
          <p:cNvPr id="679" name="Google Shape;767;p51"/>
          <p:cNvSpPr/>
          <p:nvPr/>
        </p:nvSpPr>
        <p:spPr>
          <a:xfrm>
            <a:off x="6572160" y="342900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ADS-B Anomaly:</a:t>
            </a:r>
            <a:r>
              <a:rPr b="0" lang="en-US" sz="1350" spc="-1" strike="noStrike">
                <a:solidFill>
                  <a:srgbClr val="cbd5e1"/>
                </a:solidFill>
                <a:latin typeface="Inter"/>
                <a:ea typeface="Inter"/>
              </a:rPr>
              <a:t> GA aircraft flying low over ocean, then climbing.</a:t>
            </a:r>
            <a:endParaRPr b="0" lang="en-NZ" sz="1350" spc="-1" strike="noStrike">
              <a:latin typeface="Arial"/>
            </a:endParaRPr>
          </a:p>
        </p:txBody>
      </p:sp>
      <p:sp>
        <p:nvSpPr>
          <p:cNvPr id="680" name="Google Shape;768;p51"/>
          <p:cNvSpPr/>
          <p:nvPr/>
        </p:nvSpPr>
        <p:spPr>
          <a:xfrm>
            <a:off x="6572160" y="408636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AIS Void:</a:t>
            </a:r>
            <a:r>
              <a:rPr b="0" lang="en-US" sz="1350" spc="-1" strike="noStrike">
                <a:solidFill>
                  <a:srgbClr val="cbd5e1"/>
                </a:solidFill>
                <a:latin typeface="Inter"/>
                <a:ea typeface="Inter"/>
              </a:rPr>
              <a:t> Go-Fast boats don't use AIS.</a:t>
            </a:r>
            <a:endParaRPr b="0" lang="en-NZ" sz="1350" spc="-1" strike="noStrike">
              <a:latin typeface="Arial"/>
            </a:endParaRPr>
          </a:p>
        </p:txBody>
      </p:sp>
      <p:sp>
        <p:nvSpPr>
          <p:cNvPr id="681" name="Google Shape;769;p51"/>
          <p:cNvSpPr/>
          <p:nvPr/>
        </p:nvSpPr>
        <p:spPr>
          <a:xfrm>
            <a:off x="6572160" y="448632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Fusion:</a:t>
            </a:r>
            <a:r>
              <a:rPr b="0" lang="en-US" sz="1350" spc="-1" strike="noStrike">
                <a:solidFill>
                  <a:srgbClr val="cbd5e1"/>
                </a:solidFill>
                <a:latin typeface="Inter"/>
                <a:ea typeface="Inter"/>
              </a:rPr>
              <a:t> Correlate aircraft loiter with Sentinel-1 SAR hits.</a:t>
            </a:r>
            <a:endParaRPr b="0" lang="en-NZ" sz="1350" spc="-1" strike="noStrike">
              <a:latin typeface="Arial"/>
            </a:endParaRPr>
          </a:p>
        </p:txBody>
      </p:sp>
      <p:sp>
        <p:nvSpPr>
          <p:cNvPr id="682" name="Google Shape;770;p51"/>
          <p:cNvSpPr/>
          <p:nvPr/>
        </p:nvSpPr>
        <p:spPr>
          <a:xfrm>
            <a:off x="6334200" y="34290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83" name="Google Shape;771;p51"/>
          <p:cNvSpPr/>
          <p:nvPr/>
        </p:nvSpPr>
        <p:spPr>
          <a:xfrm>
            <a:off x="6334200" y="40863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84" name="Google Shape;772;p51"/>
          <p:cNvSpPr/>
          <p:nvPr/>
        </p:nvSpPr>
        <p:spPr>
          <a:xfrm>
            <a:off x="6334200" y="448632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85" name="Google Shape;773;p5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Use Case: Narco-Trafficking</a:t>
            </a:r>
            <a:endParaRPr b="0" lang="en-NZ" sz="2700" spc="-1" strike="noStrike">
              <a:latin typeface="Arial"/>
            </a:endParaRPr>
          </a:p>
        </p:txBody>
      </p:sp>
      <p:sp>
        <p:nvSpPr>
          <p:cNvPr id="686" name="Google Shape;774;p5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87" name="Google Shape;775;p51"/>
          <p:cNvSpPr/>
          <p:nvPr/>
        </p:nvSpPr>
        <p:spPr>
          <a:xfrm>
            <a:off x="6334200" y="305748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Air-Sea Handoff</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8" name="Google Shape;817;p54_0" descr="image.png"/>
          <p:cNvPicPr/>
          <p:nvPr/>
        </p:nvPicPr>
        <p:blipFill>
          <a:blip r:embed="rId1"/>
          <a:stretch/>
        </p:blipFill>
        <p:spPr>
          <a:xfrm>
            <a:off x="0" y="0"/>
            <a:ext cx="12191040" cy="6856920"/>
          </a:xfrm>
          <a:prstGeom prst="rect">
            <a:avLst/>
          </a:prstGeom>
          <a:ln w="0">
            <a:noFill/>
          </a:ln>
        </p:spPr>
      </p:pic>
      <p:pic>
        <p:nvPicPr>
          <p:cNvPr id="689" name="Google Shape;819;p54_1" descr="image.png"/>
          <p:cNvPicPr/>
          <p:nvPr/>
        </p:nvPicPr>
        <p:blipFill>
          <a:blip r:embed="rId2"/>
          <a:stretch/>
        </p:blipFill>
        <p:spPr>
          <a:xfrm>
            <a:off x="9360" y="9360"/>
            <a:ext cx="12171960" cy="265680"/>
          </a:xfrm>
          <a:prstGeom prst="rect">
            <a:avLst/>
          </a:prstGeom>
          <a:ln w="0">
            <a:noFill/>
          </a:ln>
        </p:spPr>
      </p:pic>
      <p:pic>
        <p:nvPicPr>
          <p:cNvPr id="690" name="Google Shape;820;p54_1" descr="image.png"/>
          <p:cNvPicPr/>
          <p:nvPr/>
        </p:nvPicPr>
        <p:blipFill>
          <a:blip r:embed="rId3"/>
          <a:stretch/>
        </p:blipFill>
        <p:spPr>
          <a:xfrm>
            <a:off x="9360" y="6581880"/>
            <a:ext cx="12171960" cy="265680"/>
          </a:xfrm>
          <a:prstGeom prst="rect">
            <a:avLst/>
          </a:prstGeom>
          <a:ln w="0">
            <a:noFill/>
          </a:ln>
        </p:spPr>
      </p:pic>
      <p:sp>
        <p:nvSpPr>
          <p:cNvPr id="691" name="Google Shape;823;p54_1"/>
          <p:cNvSpPr/>
          <p:nvPr/>
        </p:nvSpPr>
        <p:spPr>
          <a:xfrm>
            <a:off x="6572160" y="17132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Aircraft transponders provide continuous ADS-B broadcasts (position, altitude, callsign).</a:t>
            </a:r>
            <a:endParaRPr b="0" lang="en-NZ" sz="1350" spc="-1" strike="noStrike">
              <a:latin typeface="Arial"/>
            </a:endParaRPr>
          </a:p>
        </p:txBody>
      </p:sp>
      <p:sp>
        <p:nvSpPr>
          <p:cNvPr id="692" name="Google Shape;824;p54_1"/>
          <p:cNvSpPr/>
          <p:nvPr/>
        </p:nvSpPr>
        <p:spPr>
          <a:xfrm>
            <a:off x="6572160" y="23342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Helicopters servicing offshore vessels create repeatable approach–landing–takeoff patterns.</a:t>
            </a:r>
            <a:endParaRPr b="0" lang="en-NZ" sz="1350" spc="-1" strike="noStrike">
              <a:latin typeface="Arial"/>
            </a:endParaRPr>
          </a:p>
        </p:txBody>
      </p:sp>
      <p:sp>
        <p:nvSpPr>
          <p:cNvPr id="693" name="Google Shape;825;p54_1"/>
          <p:cNvSpPr/>
          <p:nvPr/>
        </p:nvSpPr>
        <p:spPr>
          <a:xfrm>
            <a:off x="6572160" y="302760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When AIS is absent, ADS-B landings on unknown lat/long clusters reveal hidden ship positions.</a:t>
            </a:r>
            <a:endParaRPr b="0" lang="en-NZ" sz="1350" spc="-1" strike="noStrike">
              <a:latin typeface="Arial"/>
            </a:endParaRPr>
          </a:p>
        </p:txBody>
      </p:sp>
      <p:sp>
        <p:nvSpPr>
          <p:cNvPr id="694" name="Google Shape;826;p54_1"/>
          <p:cNvSpPr/>
          <p:nvPr/>
        </p:nvSpPr>
        <p:spPr>
          <a:xfrm>
            <a:off x="6334200" y="1713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95" name="Google Shape;827;p54_1"/>
          <p:cNvSpPr/>
          <p:nvPr/>
        </p:nvSpPr>
        <p:spPr>
          <a:xfrm>
            <a:off x="6334200" y="2334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96" name="Google Shape;828;p54_1"/>
          <p:cNvSpPr/>
          <p:nvPr/>
        </p:nvSpPr>
        <p:spPr>
          <a:xfrm>
            <a:off x="6334200" y="3027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697" name="Google Shape;829;p54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Analyzing the "Gap" (cont)</a:t>
            </a:r>
            <a:endParaRPr b="0" lang="en-NZ" sz="2700" spc="-1" strike="noStrike">
              <a:latin typeface="Arial"/>
            </a:endParaRPr>
          </a:p>
        </p:txBody>
      </p:sp>
      <p:sp>
        <p:nvSpPr>
          <p:cNvPr id="698" name="Google Shape;830;p54_1"/>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699" name="Google Shape;831;p54_1"/>
          <p:cNvSpPr/>
          <p:nvPr/>
        </p:nvSpPr>
        <p:spPr>
          <a:xfrm>
            <a:off x="6334200" y="14151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Dark vessels visited by a helicopter</a:t>
            </a:r>
            <a:endParaRPr b="0" lang="en-NZ" sz="1410" spc="-1" strike="noStrike">
              <a:latin typeface="Arial"/>
            </a:endParaRPr>
          </a:p>
        </p:txBody>
      </p:sp>
      <p:pic>
        <p:nvPicPr>
          <p:cNvPr id="700" name="Picture 691" descr=""/>
          <p:cNvPicPr/>
          <p:nvPr/>
        </p:nvPicPr>
        <p:blipFill>
          <a:blip r:embed="rId4"/>
          <a:stretch/>
        </p:blipFill>
        <p:spPr>
          <a:xfrm>
            <a:off x="112680" y="1440000"/>
            <a:ext cx="6136920" cy="41392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1" name="Google Shape;780;p52" descr="image.png"/>
          <p:cNvPicPr/>
          <p:nvPr/>
        </p:nvPicPr>
        <p:blipFill>
          <a:blip r:embed="rId1"/>
          <a:stretch/>
        </p:blipFill>
        <p:spPr>
          <a:xfrm>
            <a:off x="0" y="0"/>
            <a:ext cx="12191040" cy="6856920"/>
          </a:xfrm>
          <a:prstGeom prst="rect">
            <a:avLst/>
          </a:prstGeom>
          <a:ln w="0">
            <a:noFill/>
          </a:ln>
        </p:spPr>
      </p:pic>
      <p:pic>
        <p:nvPicPr>
          <p:cNvPr id="702" name="Google Shape;781;p52" descr="image.png"/>
          <p:cNvPicPr/>
          <p:nvPr/>
        </p:nvPicPr>
        <p:blipFill>
          <a:blip r:embed="rId2"/>
          <a:stretch/>
        </p:blipFill>
        <p:spPr>
          <a:xfrm>
            <a:off x="9360" y="9360"/>
            <a:ext cx="12171960" cy="265680"/>
          </a:xfrm>
          <a:prstGeom prst="rect">
            <a:avLst/>
          </a:prstGeom>
          <a:ln w="0">
            <a:noFill/>
          </a:ln>
        </p:spPr>
      </p:pic>
      <p:pic>
        <p:nvPicPr>
          <p:cNvPr id="703" name="Google Shape;782;p52" descr="image.png"/>
          <p:cNvPicPr/>
          <p:nvPr/>
        </p:nvPicPr>
        <p:blipFill>
          <a:blip r:embed="rId3"/>
          <a:stretch/>
        </p:blipFill>
        <p:spPr>
          <a:xfrm>
            <a:off x="9360" y="6581880"/>
            <a:ext cx="12171960" cy="265680"/>
          </a:xfrm>
          <a:prstGeom prst="rect">
            <a:avLst/>
          </a:prstGeom>
          <a:ln w="0">
            <a:noFill/>
          </a:ln>
        </p:spPr>
      </p:pic>
      <p:sp>
        <p:nvSpPr>
          <p:cNvPr id="704" name="Google Shape;783;p52"/>
          <p:cNvSpPr/>
          <p:nvPr/>
        </p:nvSpPr>
        <p:spPr>
          <a:xfrm>
            <a:off x="581040" y="4219560"/>
            <a:ext cx="11028960" cy="342000"/>
          </a:xfrm>
          <a:prstGeom prst="rect">
            <a:avLst/>
          </a:prstGeom>
          <a:noFill/>
          <a:ln w="0">
            <a:noFill/>
          </a:ln>
        </p:spPr>
        <p:style>
          <a:lnRef idx="0"/>
          <a:fillRef idx="0"/>
          <a:effectRef idx="0"/>
          <a:fontRef idx="minor"/>
        </p:style>
        <p:txBody>
          <a:bodyPr lIns="0" rIns="0" tIns="0" bIns="0">
            <a:spAutoFit/>
          </a:bodyPr>
          <a:p>
            <a:pPr algn="ctr">
              <a:lnSpc>
                <a:spcPct val="150000"/>
              </a:lnSpc>
              <a:tabLst>
                <a:tab algn="l" pos="0"/>
              </a:tabLst>
            </a:pPr>
            <a:r>
              <a:rPr b="0" lang="en-US" sz="1500" spc="-1" strike="noStrike">
                <a:solidFill>
                  <a:srgbClr val="64748b"/>
                </a:solidFill>
                <a:latin typeface="Inter"/>
                <a:ea typeface="Inter"/>
              </a:rPr>
              <a:t>Air vs. Sea Detection Challenges</a:t>
            </a:r>
            <a:endParaRPr b="0" lang="en-NZ" sz="1500" spc="-1" strike="noStrike">
              <a:latin typeface="Arial"/>
            </a:endParaRPr>
          </a:p>
        </p:txBody>
      </p:sp>
      <p:sp>
        <p:nvSpPr>
          <p:cNvPr id="705" name="Google Shape;784;p52"/>
          <p:cNvSpPr/>
          <p:nvPr/>
        </p:nvSpPr>
        <p:spPr>
          <a:xfrm>
            <a:off x="305280" y="2352600"/>
            <a:ext cx="11580480" cy="91404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6000" spc="-1" strike="noStrike">
                <a:solidFill>
                  <a:srgbClr val="ef4444"/>
                </a:solidFill>
                <a:latin typeface="Inter"/>
                <a:ea typeface="Inter"/>
              </a:rPr>
              <a:t>SECTION 7</a:t>
            </a:r>
            <a:endParaRPr b="0" lang="en-NZ" sz="6000" spc="-1" strike="noStrike">
              <a:latin typeface="Arial"/>
            </a:endParaRPr>
          </a:p>
        </p:txBody>
      </p:sp>
      <p:sp>
        <p:nvSpPr>
          <p:cNvPr id="706" name="Google Shape;785;p52"/>
          <p:cNvSpPr/>
          <p:nvPr/>
        </p:nvSpPr>
        <p:spPr>
          <a:xfrm>
            <a:off x="305280" y="3562200"/>
            <a:ext cx="11580480" cy="45648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3000" spc="-1" strike="noStrike">
                <a:solidFill>
                  <a:srgbClr val="cbd5e1"/>
                </a:solidFill>
                <a:latin typeface="Inter"/>
                <a:ea typeface="Inter"/>
              </a:rPr>
              <a:t>THE PHYSICS OF DARKNESS</a:t>
            </a:r>
            <a:endParaRPr b="0" lang="en-NZ" sz="3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Google Shape;126;p16" descr="image.png"/>
          <p:cNvPicPr/>
          <p:nvPr/>
        </p:nvPicPr>
        <p:blipFill>
          <a:blip r:embed="rId1"/>
          <a:stretch/>
        </p:blipFill>
        <p:spPr>
          <a:xfrm>
            <a:off x="0" y="0"/>
            <a:ext cx="12191040" cy="6856920"/>
          </a:xfrm>
          <a:prstGeom prst="rect">
            <a:avLst/>
          </a:prstGeom>
          <a:ln w="0">
            <a:noFill/>
          </a:ln>
        </p:spPr>
      </p:pic>
      <p:pic>
        <p:nvPicPr>
          <p:cNvPr id="85" name="Google Shape;127;p16" descr="image.png"/>
          <p:cNvPicPr/>
          <p:nvPr/>
        </p:nvPicPr>
        <p:blipFill>
          <a:blip r:embed="rId2"/>
          <a:stretch/>
        </p:blipFill>
        <p:spPr>
          <a:xfrm>
            <a:off x="9360" y="9360"/>
            <a:ext cx="12171960" cy="265680"/>
          </a:xfrm>
          <a:prstGeom prst="rect">
            <a:avLst/>
          </a:prstGeom>
          <a:ln w="0">
            <a:noFill/>
          </a:ln>
        </p:spPr>
      </p:pic>
      <p:pic>
        <p:nvPicPr>
          <p:cNvPr id="86" name="Google Shape;128;p16" descr="image.png"/>
          <p:cNvPicPr/>
          <p:nvPr/>
        </p:nvPicPr>
        <p:blipFill>
          <a:blip r:embed="rId3"/>
          <a:stretch/>
        </p:blipFill>
        <p:spPr>
          <a:xfrm>
            <a:off x="9360" y="6581880"/>
            <a:ext cx="12171960" cy="265680"/>
          </a:xfrm>
          <a:prstGeom prst="rect">
            <a:avLst/>
          </a:prstGeom>
          <a:ln w="0">
            <a:noFill/>
          </a:ln>
        </p:spPr>
      </p:pic>
      <p:pic>
        <p:nvPicPr>
          <p:cNvPr id="87" name="Google Shape;129;p16" descr="image.png"/>
          <p:cNvPicPr/>
          <p:nvPr/>
        </p:nvPicPr>
        <p:blipFill>
          <a:blip r:embed="rId4"/>
          <a:stretch/>
        </p:blipFill>
        <p:spPr>
          <a:xfrm>
            <a:off x="590400" y="1843200"/>
            <a:ext cx="2075400" cy="189360"/>
          </a:xfrm>
          <a:prstGeom prst="rect">
            <a:avLst/>
          </a:prstGeom>
          <a:ln w="0">
            <a:noFill/>
          </a:ln>
        </p:spPr>
      </p:pic>
      <p:sp>
        <p:nvSpPr>
          <p:cNvPr id="88" name="Google Shape;130;p16"/>
          <p:cNvSpPr/>
          <p:nvPr/>
        </p:nvSpPr>
        <p:spPr>
          <a:xfrm>
            <a:off x="6334200" y="295740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Before rotating dishes, massive stationary towers "floodlit" the sky with radio energy.</a:t>
            </a:r>
            <a:endParaRPr b="0" lang="en-NZ" sz="1350" spc="-1" strike="noStrike">
              <a:latin typeface="Arial"/>
            </a:endParaRPr>
          </a:p>
        </p:txBody>
      </p:sp>
      <p:sp>
        <p:nvSpPr>
          <p:cNvPr id="89" name="Google Shape;131;p16"/>
          <p:cNvSpPr/>
          <p:nvPr/>
        </p:nvSpPr>
        <p:spPr>
          <a:xfrm>
            <a:off x="6572160" y="3662280"/>
            <a:ext cx="5037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High Frequency (HF) radio waves (20-30 MHz).</a:t>
            </a:r>
            <a:endParaRPr b="0" lang="en-NZ" sz="1350" spc="-1" strike="noStrike">
              <a:latin typeface="Arial"/>
            </a:endParaRPr>
          </a:p>
        </p:txBody>
      </p:sp>
      <p:sp>
        <p:nvSpPr>
          <p:cNvPr id="90" name="Google Shape;132;p16"/>
          <p:cNvSpPr/>
          <p:nvPr/>
        </p:nvSpPr>
        <p:spPr>
          <a:xfrm>
            <a:off x="6572160" y="40622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Concept:</a:t>
            </a:r>
            <a:r>
              <a:rPr b="0" lang="en-US" sz="1350" spc="-1" strike="noStrike">
                <a:solidFill>
                  <a:srgbClr val="cbd5e1"/>
                </a:solidFill>
                <a:latin typeface="Inter"/>
                <a:ea typeface="Inter"/>
              </a:rPr>
              <a:t> Sending a pulse and measuring the time it takes to bounce back.</a:t>
            </a:r>
            <a:endParaRPr b="0" lang="en-NZ" sz="1350" spc="-1" strike="noStrike">
              <a:latin typeface="Arial"/>
            </a:endParaRPr>
          </a:p>
        </p:txBody>
      </p:sp>
      <p:sp>
        <p:nvSpPr>
          <p:cNvPr id="91" name="Google Shape;133;p16"/>
          <p:cNvSpPr/>
          <p:nvPr/>
        </p:nvSpPr>
        <p:spPr>
          <a:xfrm>
            <a:off x="6572160" y="471960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The "Skin Paint." The raw reflection of RF energy off the metal skin of an aircraft.</a:t>
            </a:r>
            <a:endParaRPr b="0" lang="en-NZ" sz="1350" spc="-1" strike="noStrike">
              <a:latin typeface="Arial"/>
            </a:endParaRPr>
          </a:p>
        </p:txBody>
      </p:sp>
      <p:sp>
        <p:nvSpPr>
          <p:cNvPr id="92" name="Google Shape;134;p16"/>
          <p:cNvSpPr/>
          <p:nvPr/>
        </p:nvSpPr>
        <p:spPr>
          <a:xfrm>
            <a:off x="6334200" y="366228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93" name="Google Shape;135;p16"/>
          <p:cNvSpPr/>
          <p:nvPr/>
        </p:nvSpPr>
        <p:spPr>
          <a:xfrm>
            <a:off x="6334200" y="4062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94" name="Google Shape;136;p16"/>
          <p:cNvSpPr/>
          <p:nvPr/>
        </p:nvSpPr>
        <p:spPr>
          <a:xfrm>
            <a:off x="6334200" y="4719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95" name="Google Shape;137;p16"/>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1935: The Dawn of Radar</a:t>
            </a:r>
            <a:endParaRPr b="0" lang="en-NZ" sz="2700" spc="-1" strike="noStrike">
              <a:latin typeface="Arial"/>
            </a:endParaRPr>
          </a:p>
        </p:txBody>
      </p:sp>
      <p:sp>
        <p:nvSpPr>
          <p:cNvPr id="96" name="Google Shape;138;p16"/>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97" name="Google Shape;139;p16"/>
          <p:cNvSpPr/>
          <p:nvPr/>
        </p:nvSpPr>
        <p:spPr>
          <a:xfrm>
            <a:off x="6334200" y="25671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Chain Home Network</a:t>
            </a:r>
            <a:endParaRPr b="0" lang="en-NZ" sz="1410" spc="-1" strike="noStrike">
              <a:latin typeface="Arial"/>
            </a:endParaRPr>
          </a:p>
        </p:txBody>
      </p:sp>
      <p:pic>
        <p:nvPicPr>
          <p:cNvPr id="98" name="Google Shape;140;p16" descr=""/>
          <p:cNvPicPr/>
          <p:nvPr/>
        </p:nvPicPr>
        <p:blipFill>
          <a:blip r:embed="rId5"/>
          <a:stretch/>
        </p:blipFill>
        <p:spPr>
          <a:xfrm>
            <a:off x="369000" y="1552680"/>
            <a:ext cx="5748840" cy="439560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7" name="Google Shape;790;p53" descr="image.png"/>
          <p:cNvPicPr/>
          <p:nvPr/>
        </p:nvPicPr>
        <p:blipFill>
          <a:blip r:embed="rId1"/>
          <a:stretch/>
        </p:blipFill>
        <p:spPr>
          <a:xfrm>
            <a:off x="9360" y="0"/>
            <a:ext cx="12191040" cy="6856920"/>
          </a:xfrm>
          <a:prstGeom prst="rect">
            <a:avLst/>
          </a:prstGeom>
          <a:ln w="0">
            <a:noFill/>
          </a:ln>
        </p:spPr>
      </p:pic>
      <p:pic>
        <p:nvPicPr>
          <p:cNvPr id="708" name="Google Shape;791;p53" descr="image.png"/>
          <p:cNvPicPr/>
          <p:nvPr/>
        </p:nvPicPr>
        <p:blipFill>
          <a:blip r:embed="rId2"/>
          <a:stretch/>
        </p:blipFill>
        <p:spPr>
          <a:xfrm>
            <a:off x="581040" y="5059080"/>
            <a:ext cx="11028960" cy="1312200"/>
          </a:xfrm>
          <a:prstGeom prst="rect">
            <a:avLst/>
          </a:prstGeom>
          <a:ln w="0">
            <a:noFill/>
          </a:ln>
        </p:spPr>
      </p:pic>
      <p:pic>
        <p:nvPicPr>
          <p:cNvPr id="709" name="Google Shape;792;p53" descr="image.png"/>
          <p:cNvPicPr/>
          <p:nvPr/>
        </p:nvPicPr>
        <p:blipFill>
          <a:blip r:embed="rId3"/>
          <a:stretch/>
        </p:blipFill>
        <p:spPr>
          <a:xfrm>
            <a:off x="581040" y="1915200"/>
            <a:ext cx="5275800" cy="2618280"/>
          </a:xfrm>
          <a:prstGeom prst="rect">
            <a:avLst/>
          </a:prstGeom>
          <a:ln w="0">
            <a:noFill/>
          </a:ln>
        </p:spPr>
      </p:pic>
      <p:pic>
        <p:nvPicPr>
          <p:cNvPr id="710" name="Google Shape;793;p53" descr="image.png"/>
          <p:cNvPicPr/>
          <p:nvPr/>
        </p:nvPicPr>
        <p:blipFill>
          <a:blip r:embed="rId4"/>
          <a:stretch/>
        </p:blipFill>
        <p:spPr>
          <a:xfrm>
            <a:off x="6334200" y="1915200"/>
            <a:ext cx="5275800" cy="2618280"/>
          </a:xfrm>
          <a:prstGeom prst="rect">
            <a:avLst/>
          </a:prstGeom>
          <a:ln w="0">
            <a:noFill/>
          </a:ln>
        </p:spPr>
      </p:pic>
      <p:pic>
        <p:nvPicPr>
          <p:cNvPr id="711" name="Google Shape;794;p53" descr="image.png"/>
          <p:cNvPicPr/>
          <p:nvPr/>
        </p:nvPicPr>
        <p:blipFill>
          <a:blip r:embed="rId5"/>
          <a:stretch/>
        </p:blipFill>
        <p:spPr>
          <a:xfrm>
            <a:off x="9360" y="9360"/>
            <a:ext cx="12171960" cy="265680"/>
          </a:xfrm>
          <a:prstGeom prst="rect">
            <a:avLst/>
          </a:prstGeom>
          <a:ln w="0">
            <a:noFill/>
          </a:ln>
        </p:spPr>
      </p:pic>
      <p:pic>
        <p:nvPicPr>
          <p:cNvPr id="712" name="Google Shape;795;p53" descr="image.png"/>
          <p:cNvPicPr/>
          <p:nvPr/>
        </p:nvPicPr>
        <p:blipFill>
          <a:blip r:embed="rId6"/>
          <a:stretch/>
        </p:blipFill>
        <p:spPr>
          <a:xfrm>
            <a:off x="9360" y="6581880"/>
            <a:ext cx="12171960" cy="265680"/>
          </a:xfrm>
          <a:prstGeom prst="rect">
            <a:avLst/>
          </a:prstGeom>
          <a:ln w="0">
            <a:noFill/>
          </a:ln>
        </p:spPr>
      </p:pic>
      <p:pic>
        <p:nvPicPr>
          <p:cNvPr id="713" name="Google Shape;796;p53" descr="image.png"/>
          <p:cNvPicPr/>
          <p:nvPr/>
        </p:nvPicPr>
        <p:blipFill>
          <a:blip r:embed="rId7"/>
          <a:stretch/>
        </p:blipFill>
        <p:spPr>
          <a:xfrm>
            <a:off x="590400" y="5068800"/>
            <a:ext cx="11009880" cy="1293120"/>
          </a:xfrm>
          <a:prstGeom prst="rect">
            <a:avLst/>
          </a:prstGeom>
          <a:ln w="0">
            <a:noFill/>
          </a:ln>
        </p:spPr>
      </p:pic>
      <p:sp>
        <p:nvSpPr>
          <p:cNvPr id="714" name="Google Shape;797;p53"/>
          <p:cNvSpPr/>
          <p:nvPr/>
        </p:nvSpPr>
        <p:spPr>
          <a:xfrm>
            <a:off x="1066680" y="256284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Speed:</a:t>
            </a:r>
            <a:r>
              <a:rPr b="0" lang="en-US" sz="1350" spc="-1" strike="noStrike">
                <a:solidFill>
                  <a:srgbClr val="cbd5e1"/>
                </a:solidFill>
                <a:latin typeface="Inter"/>
                <a:ea typeface="Inter"/>
              </a:rPr>
              <a:t> Slow (~20 kts). Hard to escape satellite windows.</a:t>
            </a:r>
            <a:endParaRPr b="0" lang="en-NZ" sz="1350" spc="-1" strike="noStrike">
              <a:latin typeface="Arial"/>
            </a:endParaRPr>
          </a:p>
        </p:txBody>
      </p:sp>
      <p:sp>
        <p:nvSpPr>
          <p:cNvPr id="715" name="Google Shape;798;p53"/>
          <p:cNvSpPr/>
          <p:nvPr/>
        </p:nvSpPr>
        <p:spPr>
          <a:xfrm>
            <a:off x="1066680" y="322020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2D Surface. Wakes are visible to SAR for miles.</a:t>
            </a:r>
            <a:endParaRPr b="0" lang="en-NZ" sz="1350" spc="-1" strike="noStrike">
              <a:latin typeface="Arial"/>
            </a:endParaRPr>
          </a:p>
        </p:txBody>
      </p:sp>
      <p:sp>
        <p:nvSpPr>
          <p:cNvPr id="716" name="Google Shape;799;p53"/>
          <p:cNvSpPr/>
          <p:nvPr/>
        </p:nvSpPr>
        <p:spPr>
          <a:xfrm>
            <a:off x="1066680" y="3877200"/>
            <a:ext cx="45424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Sentinel-1 SAR is highly effective.</a:t>
            </a:r>
            <a:endParaRPr b="0" lang="en-NZ" sz="1350" spc="-1" strike="noStrike">
              <a:latin typeface="Arial"/>
            </a:endParaRPr>
          </a:p>
        </p:txBody>
      </p:sp>
      <p:sp>
        <p:nvSpPr>
          <p:cNvPr id="717" name="Google Shape;800;p53"/>
          <p:cNvSpPr/>
          <p:nvPr/>
        </p:nvSpPr>
        <p:spPr>
          <a:xfrm>
            <a:off x="6819840" y="2562840"/>
            <a:ext cx="4542480" cy="59364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00" spc="-1" strike="noStrike">
                <a:solidFill>
                  <a:srgbClr val="cbd5e1"/>
                </a:solidFill>
                <a:latin typeface="Inter"/>
                <a:ea typeface="Inter"/>
              </a:rPr>
              <a:t>Speed:</a:t>
            </a:r>
            <a:r>
              <a:rPr b="0" lang="en-US" sz="1300" spc="-1" strike="noStrike">
                <a:solidFill>
                  <a:srgbClr val="cbd5e1"/>
                </a:solidFill>
                <a:latin typeface="Inter"/>
                <a:ea typeface="Inter"/>
              </a:rPr>
              <a:t> Fast (Mach 0.8+). Gone before satellite revisits.</a:t>
            </a:r>
            <a:endParaRPr b="0" lang="en-NZ" sz="1300" spc="-1" strike="noStrike">
              <a:latin typeface="Arial"/>
            </a:endParaRPr>
          </a:p>
        </p:txBody>
      </p:sp>
      <p:sp>
        <p:nvSpPr>
          <p:cNvPr id="718" name="Google Shape;801;p53"/>
          <p:cNvSpPr/>
          <p:nvPr/>
        </p:nvSpPr>
        <p:spPr>
          <a:xfrm>
            <a:off x="6819840" y="310680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Physics:</a:t>
            </a:r>
            <a:r>
              <a:rPr b="0" lang="en-US" sz="1350" spc="-1" strike="noStrike">
                <a:solidFill>
                  <a:srgbClr val="cbd5e1"/>
                </a:solidFill>
                <a:latin typeface="Inter"/>
                <a:ea typeface="Inter"/>
              </a:rPr>
              <a:t> 3D Maneuver. No wakes. Small Radar Cross Section (RCS).</a:t>
            </a:r>
            <a:endParaRPr b="0" lang="en-NZ" sz="1350" spc="-1" strike="noStrike">
              <a:latin typeface="Arial"/>
            </a:endParaRPr>
          </a:p>
        </p:txBody>
      </p:sp>
      <p:sp>
        <p:nvSpPr>
          <p:cNvPr id="719" name="Google Shape;802;p53"/>
          <p:cNvSpPr/>
          <p:nvPr/>
        </p:nvSpPr>
        <p:spPr>
          <a:xfrm>
            <a:off x="6819840" y="3728160"/>
            <a:ext cx="4542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Detection:</a:t>
            </a:r>
            <a:r>
              <a:rPr b="0" lang="en-US" sz="1350" spc="-1" strike="noStrike">
                <a:solidFill>
                  <a:srgbClr val="cbd5e1"/>
                </a:solidFill>
                <a:latin typeface="Inter"/>
                <a:ea typeface="Inter"/>
              </a:rPr>
              <a:t> Requires active Primary Radar (Ground/Airborne).</a:t>
            </a:r>
            <a:endParaRPr b="0" lang="en-NZ" sz="1350" spc="-1" strike="noStrike">
              <a:latin typeface="Arial"/>
            </a:endParaRPr>
          </a:p>
        </p:txBody>
      </p:sp>
      <p:sp>
        <p:nvSpPr>
          <p:cNvPr id="720" name="Google Shape;803;p53"/>
          <p:cNvSpPr/>
          <p:nvPr/>
        </p:nvSpPr>
        <p:spPr>
          <a:xfrm>
            <a:off x="828720" y="25628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1" name="Google Shape;804;p53"/>
          <p:cNvSpPr/>
          <p:nvPr/>
        </p:nvSpPr>
        <p:spPr>
          <a:xfrm>
            <a:off x="828720" y="32202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2" name="Google Shape;805;p53"/>
          <p:cNvSpPr/>
          <p:nvPr/>
        </p:nvSpPr>
        <p:spPr>
          <a:xfrm>
            <a:off x="828720" y="38772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3" name="Google Shape;806;p53"/>
          <p:cNvSpPr/>
          <p:nvPr/>
        </p:nvSpPr>
        <p:spPr>
          <a:xfrm>
            <a:off x="6581880" y="25628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4" name="Google Shape;807;p53"/>
          <p:cNvSpPr/>
          <p:nvPr/>
        </p:nvSpPr>
        <p:spPr>
          <a:xfrm>
            <a:off x="6581880" y="31068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5" name="Google Shape;808;p53"/>
          <p:cNvSpPr/>
          <p:nvPr/>
        </p:nvSpPr>
        <p:spPr>
          <a:xfrm>
            <a:off x="6581880" y="372816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26" name="Google Shape;809;p53"/>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Dark Air vs. Dark Sea</a:t>
            </a:r>
            <a:endParaRPr b="0" lang="en-NZ" sz="2700" spc="-1" strike="noStrike">
              <a:latin typeface="Arial"/>
            </a:endParaRPr>
          </a:p>
        </p:txBody>
      </p:sp>
      <p:sp>
        <p:nvSpPr>
          <p:cNvPr id="727" name="Google Shape;810;p53"/>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728" name="Google Shape;811;p53"/>
          <p:cNvSpPr/>
          <p:nvPr/>
        </p:nvSpPr>
        <p:spPr>
          <a:xfrm>
            <a:off x="828720" y="216288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Ships (Easier)</a:t>
            </a:r>
            <a:endParaRPr b="0" lang="en-NZ" sz="1500" spc="-1" strike="noStrike">
              <a:latin typeface="Arial"/>
            </a:endParaRPr>
          </a:p>
        </p:txBody>
      </p:sp>
      <p:sp>
        <p:nvSpPr>
          <p:cNvPr id="729" name="Google Shape;812;p53"/>
          <p:cNvSpPr/>
          <p:nvPr/>
        </p:nvSpPr>
        <p:spPr>
          <a:xfrm>
            <a:off x="6581880" y="216288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Aircraft (Harder)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0" name="Google Shape;817;p54" descr="image.png"/>
          <p:cNvPicPr/>
          <p:nvPr/>
        </p:nvPicPr>
        <p:blipFill>
          <a:blip r:embed="rId1"/>
          <a:stretch/>
        </p:blipFill>
        <p:spPr>
          <a:xfrm>
            <a:off x="0" y="0"/>
            <a:ext cx="12191040" cy="6856920"/>
          </a:xfrm>
          <a:prstGeom prst="rect">
            <a:avLst/>
          </a:prstGeom>
          <a:ln w="0">
            <a:noFill/>
          </a:ln>
        </p:spPr>
      </p:pic>
      <p:pic>
        <p:nvPicPr>
          <p:cNvPr id="731" name="Google Shape;818;p54" descr="image.png"/>
          <p:cNvPicPr/>
          <p:nvPr/>
        </p:nvPicPr>
        <p:blipFill>
          <a:blip r:embed="rId2"/>
          <a:stretch/>
        </p:blipFill>
        <p:spPr>
          <a:xfrm>
            <a:off x="581040" y="1833480"/>
            <a:ext cx="5275800" cy="4285080"/>
          </a:xfrm>
          <a:prstGeom prst="rect">
            <a:avLst/>
          </a:prstGeom>
          <a:ln w="0">
            <a:noFill/>
          </a:ln>
        </p:spPr>
      </p:pic>
      <p:pic>
        <p:nvPicPr>
          <p:cNvPr id="732" name="Google Shape;819;p54" descr="image.png"/>
          <p:cNvPicPr/>
          <p:nvPr/>
        </p:nvPicPr>
        <p:blipFill>
          <a:blip r:embed="rId3"/>
          <a:stretch/>
        </p:blipFill>
        <p:spPr>
          <a:xfrm>
            <a:off x="9360" y="9360"/>
            <a:ext cx="12171960" cy="265680"/>
          </a:xfrm>
          <a:prstGeom prst="rect">
            <a:avLst/>
          </a:prstGeom>
          <a:ln w="0">
            <a:noFill/>
          </a:ln>
        </p:spPr>
      </p:pic>
      <p:pic>
        <p:nvPicPr>
          <p:cNvPr id="733" name="Google Shape;820;p54" descr="image.png"/>
          <p:cNvPicPr/>
          <p:nvPr/>
        </p:nvPicPr>
        <p:blipFill>
          <a:blip r:embed="rId4"/>
          <a:stretch/>
        </p:blipFill>
        <p:spPr>
          <a:xfrm>
            <a:off x="9360" y="6581880"/>
            <a:ext cx="12171960" cy="265680"/>
          </a:xfrm>
          <a:prstGeom prst="rect">
            <a:avLst/>
          </a:prstGeom>
          <a:ln w="0">
            <a:noFill/>
          </a:ln>
        </p:spPr>
      </p:pic>
      <p:pic>
        <p:nvPicPr>
          <p:cNvPr id="734" name="Google Shape;821;p54" descr="image.png"/>
          <p:cNvPicPr/>
          <p:nvPr/>
        </p:nvPicPr>
        <p:blipFill>
          <a:blip r:embed="rId5"/>
          <a:stretch/>
        </p:blipFill>
        <p:spPr>
          <a:xfrm>
            <a:off x="590400" y="1843200"/>
            <a:ext cx="5256720" cy="4266000"/>
          </a:xfrm>
          <a:prstGeom prst="rect">
            <a:avLst/>
          </a:prstGeom>
          <a:ln w="0">
            <a:noFill/>
          </a:ln>
        </p:spPr>
      </p:pic>
      <p:sp>
        <p:nvSpPr>
          <p:cNvPr id="735" name="Google Shape;822;p54"/>
          <p:cNvSpPr/>
          <p:nvPr/>
        </p:nvSpPr>
        <p:spPr>
          <a:xfrm>
            <a:off x="6334200" y="2957400"/>
            <a:ext cx="52758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When a target goes dark, we look for the gap.</a:t>
            </a:r>
            <a:endParaRPr b="0" lang="en-NZ" sz="1350" spc="-1" strike="noStrike">
              <a:latin typeface="Arial"/>
            </a:endParaRPr>
          </a:p>
        </p:txBody>
      </p:sp>
      <p:sp>
        <p:nvSpPr>
          <p:cNvPr id="736" name="Google Shape;823;p54"/>
          <p:cNvSpPr/>
          <p:nvPr/>
        </p:nvSpPr>
        <p:spPr>
          <a:xfrm>
            <a:off x="6572160" y="34052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Interpolation:</a:t>
            </a:r>
            <a:r>
              <a:rPr b="0" lang="en-US" sz="1350" spc="-1" strike="noStrike">
                <a:solidFill>
                  <a:srgbClr val="cbd5e1"/>
                </a:solidFill>
                <a:latin typeface="Inter"/>
                <a:ea typeface="Inter"/>
              </a:rPr>
              <a:t> Drawing a line between "Loss of Signal" (LOS) and "Acquisition of Signal" (AOS).</a:t>
            </a:r>
            <a:endParaRPr b="0" lang="en-NZ" sz="1350" spc="-1" strike="noStrike">
              <a:latin typeface="Arial"/>
            </a:endParaRPr>
          </a:p>
        </p:txBody>
      </p:sp>
      <p:sp>
        <p:nvSpPr>
          <p:cNvPr id="737" name="Google Shape;824;p54"/>
          <p:cNvSpPr/>
          <p:nvPr/>
        </p:nvSpPr>
        <p:spPr>
          <a:xfrm>
            <a:off x="6572160" y="406224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Deviation:</a:t>
            </a:r>
            <a:r>
              <a:rPr b="0" lang="en-US" sz="1350" spc="-1" strike="noStrike">
                <a:solidFill>
                  <a:srgbClr val="cbd5e1"/>
                </a:solidFill>
                <a:latin typeface="Inter"/>
                <a:ea typeface="Inter"/>
              </a:rPr>
              <a:t> If the time delta suggests impossible speed, they didn't fly straight—they made a detour (illicit stop).</a:t>
            </a:r>
            <a:endParaRPr b="0" lang="en-NZ" sz="1350" spc="-1" strike="noStrike">
              <a:latin typeface="Arial"/>
            </a:endParaRPr>
          </a:p>
        </p:txBody>
      </p:sp>
      <p:sp>
        <p:nvSpPr>
          <p:cNvPr id="738" name="Google Shape;825;p54"/>
          <p:cNvSpPr/>
          <p:nvPr/>
        </p:nvSpPr>
        <p:spPr>
          <a:xfrm>
            <a:off x="6572160" y="4719600"/>
            <a:ext cx="5037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Altitude Profile:</a:t>
            </a:r>
            <a:r>
              <a:rPr b="0" lang="en-US" sz="1350" spc="-1" strike="noStrike">
                <a:solidFill>
                  <a:srgbClr val="cbd5e1"/>
                </a:solidFill>
                <a:latin typeface="Inter"/>
                <a:ea typeface="Inter"/>
              </a:rPr>
              <a:t> Sudden descent before a gap often indicates landing.</a:t>
            </a:r>
            <a:endParaRPr b="0" lang="en-NZ" sz="1350" spc="-1" strike="noStrike">
              <a:latin typeface="Arial"/>
            </a:endParaRPr>
          </a:p>
        </p:txBody>
      </p:sp>
      <p:sp>
        <p:nvSpPr>
          <p:cNvPr id="739" name="Google Shape;826;p54"/>
          <p:cNvSpPr/>
          <p:nvPr/>
        </p:nvSpPr>
        <p:spPr>
          <a:xfrm>
            <a:off x="6334200" y="3405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40" name="Google Shape;827;p54"/>
          <p:cNvSpPr/>
          <p:nvPr/>
        </p:nvSpPr>
        <p:spPr>
          <a:xfrm>
            <a:off x="6334200" y="406224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41" name="Google Shape;828;p54"/>
          <p:cNvSpPr/>
          <p:nvPr/>
        </p:nvSpPr>
        <p:spPr>
          <a:xfrm>
            <a:off x="6334200" y="4719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742" name="Google Shape;829;p54"/>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Analyzing the "Gap"</a:t>
            </a:r>
            <a:endParaRPr b="0" lang="en-NZ" sz="2700" spc="-1" strike="noStrike">
              <a:latin typeface="Arial"/>
            </a:endParaRPr>
          </a:p>
        </p:txBody>
      </p:sp>
      <p:sp>
        <p:nvSpPr>
          <p:cNvPr id="743" name="Google Shape;830;p54"/>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744" name="Google Shape;831;p54"/>
          <p:cNvSpPr/>
          <p:nvPr/>
        </p:nvSpPr>
        <p:spPr>
          <a:xfrm>
            <a:off x="6334200" y="25671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The "Loch Ness" Effect</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5" name="Google Shape;836;p55" descr="image.png"/>
          <p:cNvPicPr/>
          <p:nvPr/>
        </p:nvPicPr>
        <p:blipFill>
          <a:blip r:embed="rId1"/>
          <a:stretch/>
        </p:blipFill>
        <p:spPr>
          <a:xfrm>
            <a:off x="0" y="0"/>
            <a:ext cx="12191040" cy="6856920"/>
          </a:xfrm>
          <a:prstGeom prst="rect">
            <a:avLst/>
          </a:prstGeom>
          <a:ln w="0">
            <a:noFill/>
          </a:ln>
        </p:spPr>
      </p:pic>
      <p:pic>
        <p:nvPicPr>
          <p:cNvPr id="746" name="Google Shape;838;p55" descr="image.png"/>
          <p:cNvPicPr/>
          <p:nvPr/>
        </p:nvPicPr>
        <p:blipFill>
          <a:blip r:embed="rId2"/>
          <a:stretch/>
        </p:blipFill>
        <p:spPr>
          <a:xfrm>
            <a:off x="581040" y="3452760"/>
            <a:ext cx="5275800" cy="2313360"/>
          </a:xfrm>
          <a:prstGeom prst="rect">
            <a:avLst/>
          </a:prstGeom>
          <a:ln w="0">
            <a:noFill/>
          </a:ln>
        </p:spPr>
      </p:pic>
      <p:pic>
        <p:nvPicPr>
          <p:cNvPr id="747" name="Google Shape;839;p55" descr="image.png"/>
          <p:cNvPicPr/>
          <p:nvPr/>
        </p:nvPicPr>
        <p:blipFill>
          <a:blip r:embed="rId3"/>
          <a:stretch/>
        </p:blipFill>
        <p:spPr>
          <a:xfrm>
            <a:off x="9360" y="9360"/>
            <a:ext cx="12171960" cy="265680"/>
          </a:xfrm>
          <a:prstGeom prst="rect">
            <a:avLst/>
          </a:prstGeom>
          <a:ln w="0">
            <a:noFill/>
          </a:ln>
        </p:spPr>
      </p:pic>
      <p:pic>
        <p:nvPicPr>
          <p:cNvPr id="748" name="Google Shape;840;p55" descr="image.png"/>
          <p:cNvPicPr/>
          <p:nvPr/>
        </p:nvPicPr>
        <p:blipFill>
          <a:blip r:embed="rId4"/>
          <a:stretch/>
        </p:blipFill>
        <p:spPr>
          <a:xfrm>
            <a:off x="9360" y="6581880"/>
            <a:ext cx="12171960" cy="265680"/>
          </a:xfrm>
          <a:prstGeom prst="rect">
            <a:avLst/>
          </a:prstGeom>
          <a:ln w="0">
            <a:noFill/>
          </a:ln>
        </p:spPr>
      </p:pic>
      <p:sp>
        <p:nvSpPr>
          <p:cNvPr id="749" name="Google Shape;841;p55"/>
          <p:cNvSpPr/>
          <p:nvPr/>
        </p:nvSpPr>
        <p:spPr>
          <a:xfrm>
            <a:off x="581040" y="257652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Modern MDA (Maritime Domain Awareness) tools like SkyLight automate the "Negative Space" equation.</a:t>
            </a:r>
            <a:endParaRPr b="0" lang="en-NZ" sz="1350" spc="-1" strike="noStrike">
              <a:latin typeface="Arial"/>
            </a:endParaRPr>
          </a:p>
        </p:txBody>
      </p:sp>
      <p:sp>
        <p:nvSpPr>
          <p:cNvPr id="750" name="Google Shape;843;p55"/>
          <p:cNvSpPr/>
          <p:nvPr/>
        </p:nvSpPr>
        <p:spPr>
          <a:xfrm>
            <a:off x="828720" y="4062240"/>
            <a:ext cx="4780440" cy="114984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0" lang="en-US" sz="1350" spc="-1" strike="noStrike">
                <a:solidFill>
                  <a:srgbClr val="cbd5e1"/>
                </a:solidFill>
                <a:latin typeface="Inter"/>
                <a:ea typeface="Inter"/>
              </a:rPr>
              <a:t>1. Ingest Satellite Radar (SAR) Feed.</a:t>
            </a:r>
            <a:br/>
            <a:r>
              <a:rPr b="0" lang="en-US" sz="1350" spc="-1" strike="noStrike">
                <a:solidFill>
                  <a:srgbClr val="cbd5e1"/>
                </a:solidFill>
                <a:latin typeface="Inter"/>
                <a:ea typeface="Inter"/>
              </a:rPr>
              <a:t> 2. Overlay AIS Data.</a:t>
            </a:r>
            <a:br/>
            <a:r>
              <a:rPr b="0" lang="en-US" sz="1350" spc="-1" strike="noStrike">
                <a:solidFill>
                  <a:srgbClr val="cbd5e1"/>
                </a:solidFill>
                <a:latin typeface="Inter"/>
                <a:ea typeface="Inter"/>
              </a:rPr>
              <a:t> 3. </a:t>
            </a:r>
            <a:r>
              <a:rPr b="1" lang="en-US" sz="1350" spc="-1" strike="noStrike">
                <a:solidFill>
                  <a:srgbClr val="cbd5e1"/>
                </a:solidFill>
                <a:latin typeface="Inter"/>
                <a:ea typeface="Inter"/>
              </a:rPr>
              <a:t>Identify Mismatch:</a:t>
            </a:r>
            <a:r>
              <a:rPr b="0" lang="en-US" sz="1350" spc="-1" strike="noStrike">
                <a:solidFill>
                  <a:srgbClr val="cbd5e1"/>
                </a:solidFill>
                <a:latin typeface="Inter"/>
                <a:ea typeface="Inter"/>
              </a:rPr>
              <a:t> "I see a ship on Radar, but no AIS signal."</a:t>
            </a:r>
            <a:br/>
            <a:r>
              <a:rPr b="0" lang="en-US" sz="1350" spc="-1" strike="noStrike">
                <a:solidFill>
                  <a:srgbClr val="cbd5e1"/>
                </a:solidFill>
                <a:latin typeface="Inter"/>
                <a:ea typeface="Inter"/>
              </a:rPr>
              <a:t> 4. Flag as Dark Target.</a:t>
            </a:r>
            <a:endParaRPr b="0" lang="en-NZ" sz="1350" spc="-1" strike="noStrike">
              <a:latin typeface="Arial"/>
            </a:endParaRPr>
          </a:p>
        </p:txBody>
      </p:sp>
      <p:sp>
        <p:nvSpPr>
          <p:cNvPr id="751" name="Google Shape;844;p55"/>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SkyLight Paradigm</a:t>
            </a:r>
            <a:endParaRPr b="0" lang="en-NZ" sz="2700" spc="-1" strike="noStrike">
              <a:latin typeface="Arial"/>
            </a:endParaRPr>
          </a:p>
        </p:txBody>
      </p:sp>
      <p:sp>
        <p:nvSpPr>
          <p:cNvPr id="752" name="Google Shape;845;p55"/>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753" name="Google Shape;846;p55"/>
          <p:cNvSpPr/>
          <p:nvPr/>
        </p:nvSpPr>
        <p:spPr>
          <a:xfrm>
            <a:off x="581040" y="218592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Automated Correlation</a:t>
            </a:r>
            <a:endParaRPr b="0" lang="en-NZ" sz="1410" spc="-1" strike="noStrike">
              <a:latin typeface="Arial"/>
            </a:endParaRPr>
          </a:p>
        </p:txBody>
      </p:sp>
      <p:sp>
        <p:nvSpPr>
          <p:cNvPr id="754" name="Google Shape;847;p55"/>
          <p:cNvSpPr/>
          <p:nvPr/>
        </p:nvSpPr>
        <p:spPr>
          <a:xfrm>
            <a:off x="828720" y="3700440"/>
            <a:ext cx="5019480" cy="18216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200" spc="-1" strike="noStrike">
                <a:solidFill>
                  <a:srgbClr val="38bdf8"/>
                </a:solidFill>
                <a:latin typeface="Inter"/>
                <a:ea typeface="Inter"/>
              </a:rPr>
              <a:t>The Algorithm</a:t>
            </a:r>
            <a:endParaRPr b="0" lang="en-NZ" sz="1200" spc="-1" strike="noStrike">
              <a:latin typeface="Arial"/>
            </a:endParaRPr>
          </a:p>
        </p:txBody>
      </p:sp>
      <p:pic>
        <p:nvPicPr>
          <p:cNvPr id="755" name="Picture 746" descr=""/>
          <p:cNvPicPr/>
          <p:nvPr/>
        </p:nvPicPr>
        <p:blipFill>
          <a:blip r:embed="rId5"/>
          <a:stretch/>
        </p:blipFill>
        <p:spPr>
          <a:xfrm>
            <a:off x="5952960" y="1418760"/>
            <a:ext cx="6106320" cy="39805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6" name="Google Shape;852;p56" descr="image.png"/>
          <p:cNvPicPr/>
          <p:nvPr/>
        </p:nvPicPr>
        <p:blipFill>
          <a:blip r:embed="rId1"/>
          <a:stretch/>
        </p:blipFill>
        <p:spPr>
          <a:xfrm>
            <a:off x="0" y="0"/>
            <a:ext cx="12191040" cy="6856920"/>
          </a:xfrm>
          <a:prstGeom prst="rect">
            <a:avLst/>
          </a:prstGeom>
          <a:ln w="0">
            <a:noFill/>
          </a:ln>
        </p:spPr>
      </p:pic>
      <p:pic>
        <p:nvPicPr>
          <p:cNvPr id="757" name="Google Shape;853;p56" descr="image.png"/>
          <p:cNvPicPr/>
          <p:nvPr/>
        </p:nvPicPr>
        <p:blipFill>
          <a:blip r:embed="rId2"/>
          <a:stretch/>
        </p:blipFill>
        <p:spPr>
          <a:xfrm>
            <a:off x="9360" y="9360"/>
            <a:ext cx="12171960" cy="265680"/>
          </a:xfrm>
          <a:prstGeom prst="rect">
            <a:avLst/>
          </a:prstGeom>
          <a:ln w="0">
            <a:noFill/>
          </a:ln>
        </p:spPr>
      </p:pic>
      <p:pic>
        <p:nvPicPr>
          <p:cNvPr id="758" name="Google Shape;854;p56" descr="image.png"/>
          <p:cNvPicPr/>
          <p:nvPr/>
        </p:nvPicPr>
        <p:blipFill>
          <a:blip r:embed="rId3"/>
          <a:stretch/>
        </p:blipFill>
        <p:spPr>
          <a:xfrm>
            <a:off x="9360" y="6581880"/>
            <a:ext cx="12171960" cy="265680"/>
          </a:xfrm>
          <a:prstGeom prst="rect">
            <a:avLst/>
          </a:prstGeom>
          <a:ln w="0">
            <a:noFill/>
          </a:ln>
        </p:spPr>
      </p:pic>
      <p:sp>
        <p:nvSpPr>
          <p:cNvPr id="759" name="Google Shape;855;p56"/>
          <p:cNvSpPr/>
          <p:nvPr/>
        </p:nvSpPr>
        <p:spPr>
          <a:xfrm>
            <a:off x="581040" y="395748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Understanding normal routes (Air &amp; Sea) to detect anomalies.</a:t>
            </a:r>
            <a:endParaRPr b="0" lang="en-NZ" sz="1350" spc="-1" strike="noStrike">
              <a:latin typeface="Arial"/>
            </a:endParaRPr>
          </a:p>
        </p:txBody>
      </p:sp>
      <p:sp>
        <p:nvSpPr>
          <p:cNvPr id="760" name="Google Shape;856;p56"/>
          <p:cNvSpPr/>
          <p:nvPr/>
        </p:nvSpPr>
        <p:spPr>
          <a:xfrm>
            <a:off x="6334200" y="382896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Machine Learning flags deviations, loitering, or draft changes at sea.</a:t>
            </a:r>
            <a:endParaRPr b="0" lang="en-NZ" sz="1350" spc="-1" strike="noStrike">
              <a:latin typeface="Arial"/>
            </a:endParaRPr>
          </a:p>
        </p:txBody>
      </p:sp>
      <p:sp>
        <p:nvSpPr>
          <p:cNvPr id="761" name="Google Shape;857;p56"/>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Pattern of Life Analysis</a:t>
            </a:r>
            <a:endParaRPr b="0" lang="en-NZ" sz="2700" spc="-1" strike="noStrike">
              <a:latin typeface="Arial"/>
            </a:endParaRPr>
          </a:p>
        </p:txBody>
      </p:sp>
      <p:sp>
        <p:nvSpPr>
          <p:cNvPr id="762" name="Google Shape;858;p56"/>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763" name="Google Shape;859;p56"/>
          <p:cNvSpPr/>
          <p:nvPr/>
        </p:nvSpPr>
        <p:spPr>
          <a:xfrm>
            <a:off x="581040" y="356724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Establishing Baseline</a:t>
            </a:r>
            <a:endParaRPr b="0" lang="en-NZ" sz="1410" spc="-1" strike="noStrike">
              <a:latin typeface="Arial"/>
            </a:endParaRPr>
          </a:p>
        </p:txBody>
      </p:sp>
      <p:sp>
        <p:nvSpPr>
          <p:cNvPr id="764" name="Google Shape;860;p56"/>
          <p:cNvSpPr/>
          <p:nvPr/>
        </p:nvSpPr>
        <p:spPr>
          <a:xfrm>
            <a:off x="6334200" y="343836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ML Detection</a:t>
            </a:r>
            <a:endParaRPr b="0" lang="en-NZ" sz="141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5" name="Google Shape;865;p57" descr="image.png"/>
          <p:cNvPicPr/>
          <p:nvPr/>
        </p:nvPicPr>
        <p:blipFill>
          <a:blip r:embed="rId1"/>
          <a:stretch/>
        </p:blipFill>
        <p:spPr>
          <a:xfrm>
            <a:off x="0" y="0"/>
            <a:ext cx="12191040" cy="6856920"/>
          </a:xfrm>
          <a:prstGeom prst="rect">
            <a:avLst/>
          </a:prstGeom>
          <a:ln w="0">
            <a:noFill/>
          </a:ln>
        </p:spPr>
      </p:pic>
      <p:pic>
        <p:nvPicPr>
          <p:cNvPr id="766" name="Google Shape;866;p57" descr="image.png"/>
          <p:cNvPicPr/>
          <p:nvPr/>
        </p:nvPicPr>
        <p:blipFill>
          <a:blip r:embed="rId2"/>
          <a:stretch/>
        </p:blipFill>
        <p:spPr>
          <a:xfrm>
            <a:off x="581040" y="1581120"/>
            <a:ext cx="5394960" cy="1975320"/>
          </a:xfrm>
          <a:prstGeom prst="rect">
            <a:avLst/>
          </a:prstGeom>
          <a:ln w="0">
            <a:noFill/>
          </a:ln>
        </p:spPr>
      </p:pic>
      <p:pic>
        <p:nvPicPr>
          <p:cNvPr id="767" name="Google Shape;867;p57" descr="image.png"/>
          <p:cNvPicPr/>
          <p:nvPr/>
        </p:nvPicPr>
        <p:blipFill>
          <a:blip r:embed="rId3"/>
          <a:stretch/>
        </p:blipFill>
        <p:spPr>
          <a:xfrm>
            <a:off x="6215040" y="1581120"/>
            <a:ext cx="5394960" cy="1975320"/>
          </a:xfrm>
          <a:prstGeom prst="rect">
            <a:avLst/>
          </a:prstGeom>
          <a:ln w="0">
            <a:noFill/>
          </a:ln>
        </p:spPr>
      </p:pic>
      <p:pic>
        <p:nvPicPr>
          <p:cNvPr id="768" name="Google Shape;868;p57" descr="image.png"/>
          <p:cNvPicPr/>
          <p:nvPr/>
        </p:nvPicPr>
        <p:blipFill>
          <a:blip r:embed="rId4"/>
          <a:stretch/>
        </p:blipFill>
        <p:spPr>
          <a:xfrm>
            <a:off x="581040" y="3795840"/>
            <a:ext cx="5394960" cy="1975320"/>
          </a:xfrm>
          <a:prstGeom prst="rect">
            <a:avLst/>
          </a:prstGeom>
          <a:ln w="0">
            <a:noFill/>
          </a:ln>
        </p:spPr>
      </p:pic>
      <p:pic>
        <p:nvPicPr>
          <p:cNvPr id="769" name="Google Shape;869;p57" descr="image.png"/>
          <p:cNvPicPr/>
          <p:nvPr/>
        </p:nvPicPr>
        <p:blipFill>
          <a:blip r:embed="rId5"/>
          <a:stretch/>
        </p:blipFill>
        <p:spPr>
          <a:xfrm>
            <a:off x="6215040" y="3795840"/>
            <a:ext cx="5394960" cy="1975320"/>
          </a:xfrm>
          <a:prstGeom prst="rect">
            <a:avLst/>
          </a:prstGeom>
          <a:ln w="0">
            <a:noFill/>
          </a:ln>
        </p:spPr>
      </p:pic>
      <p:pic>
        <p:nvPicPr>
          <p:cNvPr id="770" name="Google Shape;870;p57" descr="image.png"/>
          <p:cNvPicPr/>
          <p:nvPr/>
        </p:nvPicPr>
        <p:blipFill>
          <a:blip r:embed="rId6"/>
          <a:stretch/>
        </p:blipFill>
        <p:spPr>
          <a:xfrm>
            <a:off x="9360" y="9360"/>
            <a:ext cx="12171960" cy="265680"/>
          </a:xfrm>
          <a:prstGeom prst="rect">
            <a:avLst/>
          </a:prstGeom>
          <a:ln w="0">
            <a:noFill/>
          </a:ln>
        </p:spPr>
      </p:pic>
      <p:pic>
        <p:nvPicPr>
          <p:cNvPr id="771" name="Google Shape;871;p57" descr="image.png"/>
          <p:cNvPicPr/>
          <p:nvPr/>
        </p:nvPicPr>
        <p:blipFill>
          <a:blip r:embed="rId7"/>
          <a:stretch/>
        </p:blipFill>
        <p:spPr>
          <a:xfrm>
            <a:off x="9360" y="6581880"/>
            <a:ext cx="12171960" cy="265680"/>
          </a:xfrm>
          <a:prstGeom prst="rect">
            <a:avLst/>
          </a:prstGeom>
          <a:ln w="0">
            <a:noFill/>
          </a:ln>
        </p:spPr>
      </p:pic>
      <p:sp>
        <p:nvSpPr>
          <p:cNvPr id="772" name="Google Shape;872;p57"/>
          <p:cNvSpPr/>
          <p:nvPr/>
        </p:nvSpPr>
        <p:spPr>
          <a:xfrm>
            <a:off x="828720" y="2247840"/>
            <a:ext cx="4899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Physics-based detection. The "Safety Net."</a:t>
            </a:r>
            <a:endParaRPr b="0" lang="en-NZ" sz="1350" spc="-1" strike="noStrike">
              <a:latin typeface="Arial"/>
            </a:endParaRPr>
          </a:p>
        </p:txBody>
      </p:sp>
      <p:sp>
        <p:nvSpPr>
          <p:cNvPr id="773" name="Google Shape;873;p57"/>
          <p:cNvSpPr/>
          <p:nvPr/>
        </p:nvSpPr>
        <p:spPr>
          <a:xfrm>
            <a:off x="6462720" y="2247840"/>
            <a:ext cx="4899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ADS-B/AIS. High precision, but vulnerable to spoofing.</a:t>
            </a:r>
            <a:endParaRPr b="0" lang="en-NZ" sz="1350" spc="-1" strike="noStrike">
              <a:latin typeface="Arial"/>
            </a:endParaRPr>
          </a:p>
        </p:txBody>
      </p:sp>
      <p:sp>
        <p:nvSpPr>
          <p:cNvPr id="774" name="Google Shape;874;p57"/>
          <p:cNvSpPr/>
          <p:nvPr/>
        </p:nvSpPr>
        <p:spPr>
          <a:xfrm>
            <a:off x="828720" y="4462560"/>
            <a:ext cx="4899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The frontier of surveillance. Requires sensor fusion.</a:t>
            </a:r>
            <a:endParaRPr b="0" lang="en-NZ" sz="1350" spc="-1" strike="noStrike">
              <a:latin typeface="Arial"/>
            </a:endParaRPr>
          </a:p>
        </p:txBody>
      </p:sp>
      <p:sp>
        <p:nvSpPr>
          <p:cNvPr id="775" name="Google Shape;875;p57"/>
          <p:cNvSpPr/>
          <p:nvPr/>
        </p:nvSpPr>
        <p:spPr>
          <a:xfrm>
            <a:off x="6462720" y="4462560"/>
            <a:ext cx="489960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AI-driven correlation of space-based sensors.</a:t>
            </a:r>
            <a:endParaRPr b="0" lang="en-NZ" sz="1350" spc="-1" strike="noStrike">
              <a:latin typeface="Arial"/>
            </a:endParaRPr>
          </a:p>
        </p:txBody>
      </p:sp>
      <p:sp>
        <p:nvSpPr>
          <p:cNvPr id="776" name="Google Shape;876;p57"/>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Final Summary</a:t>
            </a:r>
            <a:endParaRPr b="0" lang="en-NZ" sz="2700" spc="-1" strike="noStrike">
              <a:latin typeface="Arial"/>
            </a:endParaRPr>
          </a:p>
        </p:txBody>
      </p:sp>
      <p:sp>
        <p:nvSpPr>
          <p:cNvPr id="777" name="Google Shape;877;p57"/>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778" name="Google Shape;878;p57"/>
          <p:cNvSpPr/>
          <p:nvPr/>
        </p:nvSpPr>
        <p:spPr>
          <a:xfrm>
            <a:off x="305280" y="6153120"/>
            <a:ext cx="11580480" cy="214200"/>
          </a:xfrm>
          <a:prstGeom prst="rect">
            <a:avLst/>
          </a:prstGeom>
          <a:noFill/>
          <a:ln w="0">
            <a:noFill/>
          </a:ln>
        </p:spPr>
        <p:style>
          <a:lnRef idx="0"/>
          <a:fillRef idx="0"/>
          <a:effectRef idx="0"/>
          <a:fontRef idx="minor"/>
        </p:style>
        <p:txBody>
          <a:bodyPr lIns="0" rIns="0" tIns="0" bIns="0">
            <a:spAutoFit/>
          </a:bodyPr>
          <a:p>
            <a:pPr algn="ctr">
              <a:lnSpc>
                <a:spcPct val="100000"/>
              </a:lnSpc>
              <a:tabLst>
                <a:tab algn="l" pos="0"/>
              </a:tabLst>
            </a:pPr>
            <a:r>
              <a:rPr b="1" lang="en-US" sz="1410" spc="-1" strike="noStrike">
                <a:solidFill>
                  <a:srgbClr val="38bdf8"/>
                </a:solidFill>
                <a:latin typeface="Inter"/>
                <a:ea typeface="Inter"/>
              </a:rPr>
              <a:t>QUESTIONS?</a:t>
            </a:r>
            <a:endParaRPr b="0" lang="en-NZ" sz="1410" spc="-1" strike="noStrike">
              <a:latin typeface="Arial"/>
            </a:endParaRPr>
          </a:p>
        </p:txBody>
      </p:sp>
      <p:sp>
        <p:nvSpPr>
          <p:cNvPr id="779" name="Google Shape;879;p57"/>
          <p:cNvSpPr/>
          <p:nvPr/>
        </p:nvSpPr>
        <p:spPr>
          <a:xfrm>
            <a:off x="828720" y="182880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Radar Era</a:t>
            </a:r>
            <a:endParaRPr b="0" lang="en-NZ" sz="1500" spc="-1" strike="noStrike">
              <a:latin typeface="Arial"/>
            </a:endParaRPr>
          </a:p>
        </p:txBody>
      </p:sp>
      <p:sp>
        <p:nvSpPr>
          <p:cNvPr id="780" name="Google Shape;880;p57"/>
          <p:cNvSpPr/>
          <p:nvPr/>
        </p:nvSpPr>
        <p:spPr>
          <a:xfrm>
            <a:off x="6462720" y="182880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Digital Era</a:t>
            </a:r>
            <a:endParaRPr b="0" lang="en-NZ" sz="1500" spc="-1" strike="noStrike">
              <a:latin typeface="Arial"/>
            </a:endParaRPr>
          </a:p>
        </p:txBody>
      </p:sp>
      <p:sp>
        <p:nvSpPr>
          <p:cNvPr id="781" name="Google Shape;881;p57"/>
          <p:cNvSpPr/>
          <p:nvPr/>
        </p:nvSpPr>
        <p:spPr>
          <a:xfrm>
            <a:off x="828720" y="404352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Dark Targets</a:t>
            </a:r>
            <a:endParaRPr b="0" lang="en-NZ" sz="1500" spc="-1" strike="noStrike">
              <a:latin typeface="Arial"/>
            </a:endParaRPr>
          </a:p>
        </p:txBody>
      </p:sp>
      <p:sp>
        <p:nvSpPr>
          <p:cNvPr id="782" name="Google Shape;882;p57"/>
          <p:cNvSpPr/>
          <p:nvPr/>
        </p:nvSpPr>
        <p:spPr>
          <a:xfrm>
            <a:off x="6462720" y="4043520"/>
            <a:ext cx="514440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Future</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Google Shape;145;p17" descr="image.png"/>
          <p:cNvPicPr/>
          <p:nvPr/>
        </p:nvPicPr>
        <p:blipFill>
          <a:blip r:embed="rId1"/>
          <a:stretch/>
        </p:blipFill>
        <p:spPr>
          <a:xfrm>
            <a:off x="0" y="0"/>
            <a:ext cx="12191040" cy="6856920"/>
          </a:xfrm>
          <a:prstGeom prst="rect">
            <a:avLst/>
          </a:prstGeom>
          <a:ln w="0">
            <a:noFill/>
          </a:ln>
        </p:spPr>
      </p:pic>
      <p:pic>
        <p:nvPicPr>
          <p:cNvPr id="100" name="Google Shape;146;p17" descr="image.png"/>
          <p:cNvPicPr/>
          <p:nvPr/>
        </p:nvPicPr>
        <p:blipFill>
          <a:blip r:embed="rId2"/>
          <a:stretch/>
        </p:blipFill>
        <p:spPr>
          <a:xfrm>
            <a:off x="581040" y="3772080"/>
            <a:ext cx="5275800" cy="1675440"/>
          </a:xfrm>
          <a:prstGeom prst="rect">
            <a:avLst/>
          </a:prstGeom>
          <a:ln w="0">
            <a:noFill/>
          </a:ln>
        </p:spPr>
      </p:pic>
      <p:pic>
        <p:nvPicPr>
          <p:cNvPr id="101" name="Google Shape;147;p17" descr="image.png"/>
          <p:cNvPicPr/>
          <p:nvPr/>
        </p:nvPicPr>
        <p:blipFill>
          <a:blip r:embed="rId3"/>
          <a:stretch/>
        </p:blipFill>
        <p:spPr>
          <a:xfrm>
            <a:off x="9360" y="9360"/>
            <a:ext cx="12171960" cy="265680"/>
          </a:xfrm>
          <a:prstGeom prst="rect">
            <a:avLst/>
          </a:prstGeom>
          <a:ln w="0">
            <a:noFill/>
          </a:ln>
        </p:spPr>
      </p:pic>
      <p:pic>
        <p:nvPicPr>
          <p:cNvPr id="102" name="Google Shape;148;p17" descr="image.png"/>
          <p:cNvPicPr/>
          <p:nvPr/>
        </p:nvPicPr>
        <p:blipFill>
          <a:blip r:embed="rId4"/>
          <a:stretch/>
        </p:blipFill>
        <p:spPr>
          <a:xfrm>
            <a:off x="9360" y="6581880"/>
            <a:ext cx="12171960" cy="265680"/>
          </a:xfrm>
          <a:prstGeom prst="rect">
            <a:avLst/>
          </a:prstGeom>
          <a:ln w="0">
            <a:noFill/>
          </a:ln>
        </p:spPr>
      </p:pic>
      <p:sp>
        <p:nvSpPr>
          <p:cNvPr id="103" name="Google Shape;149;p17"/>
          <p:cNvSpPr/>
          <p:nvPr/>
        </p:nvSpPr>
        <p:spPr>
          <a:xfrm>
            <a:off x="581040" y="2895480"/>
            <a:ext cx="527580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Early operators didn't see a map. They saw a pulsing line on a Cathode Ray Tube (CRT).</a:t>
            </a:r>
            <a:endParaRPr b="0" lang="en-NZ" sz="1350" spc="-1" strike="noStrike">
              <a:latin typeface="Arial"/>
            </a:endParaRPr>
          </a:p>
        </p:txBody>
      </p:sp>
      <p:pic>
        <p:nvPicPr>
          <p:cNvPr id="104" name="Google Shape;150;p17" descr="image.png"/>
          <p:cNvPicPr/>
          <p:nvPr/>
        </p:nvPicPr>
        <p:blipFill>
          <a:blip r:embed="rId5"/>
          <a:stretch/>
        </p:blipFill>
        <p:spPr>
          <a:xfrm>
            <a:off x="6343560" y="1843200"/>
            <a:ext cx="1827720" cy="189360"/>
          </a:xfrm>
          <a:prstGeom prst="rect">
            <a:avLst/>
          </a:prstGeom>
          <a:ln w="0">
            <a:noFill/>
          </a:ln>
        </p:spPr>
      </p:pic>
      <p:sp>
        <p:nvSpPr>
          <p:cNvPr id="105" name="Google Shape;151;p17"/>
          <p:cNvSpPr/>
          <p:nvPr/>
        </p:nvSpPr>
        <p:spPr>
          <a:xfrm>
            <a:off x="828720" y="4438800"/>
            <a:ext cx="478044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Distance = (Time × Speed of Light) / 2</a:t>
            </a:r>
            <a:endParaRPr b="0" lang="en-NZ" sz="1350" spc="-1" strike="noStrike">
              <a:latin typeface="Arial"/>
            </a:endParaRPr>
          </a:p>
        </p:txBody>
      </p:sp>
      <p:sp>
        <p:nvSpPr>
          <p:cNvPr id="106" name="Google Shape;152;p17"/>
          <p:cNvSpPr/>
          <p:nvPr/>
        </p:nvSpPr>
        <p:spPr>
          <a:xfrm>
            <a:off x="828720" y="4867200"/>
            <a:ext cx="4780440" cy="2394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050" spc="-1" strike="noStrike">
                <a:solidFill>
                  <a:srgbClr val="cbd5e1"/>
                </a:solidFill>
                <a:latin typeface="Inter"/>
                <a:ea typeface="Inter"/>
              </a:rPr>
              <a:t>A "blip" further to the right meant the target was further away.</a:t>
            </a:r>
            <a:endParaRPr b="0" lang="en-NZ" sz="1050" spc="-1" strike="noStrike">
              <a:latin typeface="Arial"/>
            </a:endParaRPr>
          </a:p>
        </p:txBody>
      </p:sp>
      <p:sp>
        <p:nvSpPr>
          <p:cNvPr id="107" name="Google Shape;153;p17"/>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The A-Scope &amp; The "Blip"</a:t>
            </a:r>
            <a:endParaRPr b="0" lang="en-NZ" sz="2700" spc="-1" strike="noStrike">
              <a:latin typeface="Arial"/>
            </a:endParaRPr>
          </a:p>
        </p:txBody>
      </p:sp>
      <p:sp>
        <p:nvSpPr>
          <p:cNvPr id="108" name="Google Shape;154;p17"/>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109" name="Google Shape;155;p17"/>
          <p:cNvSpPr/>
          <p:nvPr/>
        </p:nvSpPr>
        <p:spPr>
          <a:xfrm>
            <a:off x="581040" y="2505240"/>
            <a:ext cx="5539680" cy="21420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410" spc="-1" strike="noStrike">
                <a:solidFill>
                  <a:srgbClr val="e2e8f0"/>
                </a:solidFill>
                <a:latin typeface="Inter"/>
                <a:ea typeface="Inter"/>
              </a:rPr>
              <a:t>Interpreting the Echo</a:t>
            </a:r>
            <a:endParaRPr b="0" lang="en-NZ" sz="1410" spc="-1" strike="noStrike">
              <a:latin typeface="Arial"/>
            </a:endParaRPr>
          </a:p>
        </p:txBody>
      </p:sp>
      <p:sp>
        <p:nvSpPr>
          <p:cNvPr id="110" name="Google Shape;156;p17"/>
          <p:cNvSpPr/>
          <p:nvPr/>
        </p:nvSpPr>
        <p:spPr>
          <a:xfrm>
            <a:off x="828720" y="4019400"/>
            <a:ext cx="50194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Range Calculation</a:t>
            </a:r>
            <a:endParaRPr b="0" lang="en-NZ" sz="1500" spc="-1" strike="noStrike">
              <a:latin typeface="Arial"/>
            </a:endParaRPr>
          </a:p>
        </p:txBody>
      </p:sp>
      <p:pic>
        <p:nvPicPr>
          <p:cNvPr id="111" name="Google Shape;157;p17" descr=""/>
          <p:cNvPicPr/>
          <p:nvPr/>
        </p:nvPicPr>
        <p:blipFill>
          <a:blip r:embed="rId6"/>
          <a:stretch/>
        </p:blipFill>
        <p:spPr>
          <a:xfrm>
            <a:off x="6217200" y="1683720"/>
            <a:ext cx="5705280" cy="40176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Google Shape;205;p20_0" descr="image.png"/>
          <p:cNvPicPr/>
          <p:nvPr/>
        </p:nvPicPr>
        <p:blipFill>
          <a:blip r:embed="rId1"/>
          <a:stretch/>
        </p:blipFill>
        <p:spPr>
          <a:xfrm>
            <a:off x="0" y="0"/>
            <a:ext cx="12191040" cy="6856920"/>
          </a:xfrm>
          <a:prstGeom prst="rect">
            <a:avLst/>
          </a:prstGeom>
          <a:ln w="0">
            <a:noFill/>
          </a:ln>
        </p:spPr>
      </p:pic>
      <p:pic>
        <p:nvPicPr>
          <p:cNvPr id="113" name="Google Shape;206;p20_1" descr="image.png"/>
          <p:cNvPicPr/>
          <p:nvPr/>
        </p:nvPicPr>
        <p:blipFill>
          <a:blip r:embed="rId2"/>
          <a:stretch/>
        </p:blipFill>
        <p:spPr>
          <a:xfrm>
            <a:off x="581040" y="1833480"/>
            <a:ext cx="5275800" cy="4285080"/>
          </a:xfrm>
          <a:prstGeom prst="rect">
            <a:avLst/>
          </a:prstGeom>
          <a:ln w="0">
            <a:noFill/>
          </a:ln>
        </p:spPr>
      </p:pic>
      <p:pic>
        <p:nvPicPr>
          <p:cNvPr id="114" name="Google Shape;207;p20_1" descr="image.png"/>
          <p:cNvPicPr/>
          <p:nvPr/>
        </p:nvPicPr>
        <p:blipFill>
          <a:blip r:embed="rId3"/>
          <a:stretch/>
        </p:blipFill>
        <p:spPr>
          <a:xfrm>
            <a:off x="9360" y="9360"/>
            <a:ext cx="12171960" cy="265680"/>
          </a:xfrm>
          <a:prstGeom prst="rect">
            <a:avLst/>
          </a:prstGeom>
          <a:ln w="0">
            <a:noFill/>
          </a:ln>
        </p:spPr>
      </p:pic>
      <p:pic>
        <p:nvPicPr>
          <p:cNvPr id="115" name="Google Shape;208;p20_1" descr="image.png"/>
          <p:cNvPicPr/>
          <p:nvPr/>
        </p:nvPicPr>
        <p:blipFill>
          <a:blip r:embed="rId4"/>
          <a:stretch/>
        </p:blipFill>
        <p:spPr>
          <a:xfrm>
            <a:off x="9360" y="6581880"/>
            <a:ext cx="12171960" cy="265680"/>
          </a:xfrm>
          <a:prstGeom prst="rect">
            <a:avLst/>
          </a:prstGeom>
          <a:ln w="0">
            <a:noFill/>
          </a:ln>
        </p:spPr>
      </p:pic>
      <p:pic>
        <p:nvPicPr>
          <p:cNvPr id="116" name="Google Shape;209;p20_1" descr="image.png"/>
          <p:cNvPicPr/>
          <p:nvPr/>
        </p:nvPicPr>
        <p:blipFill>
          <a:blip r:embed="rId5"/>
          <a:stretch/>
        </p:blipFill>
        <p:spPr>
          <a:xfrm>
            <a:off x="590400" y="1843200"/>
            <a:ext cx="5256720" cy="4266000"/>
          </a:xfrm>
          <a:prstGeom prst="rect">
            <a:avLst/>
          </a:prstGeom>
          <a:ln w="0">
            <a:noFill/>
          </a:ln>
        </p:spPr>
      </p:pic>
      <p:sp>
        <p:nvSpPr>
          <p:cNvPr id="117" name="Google Shape;210;p20_1"/>
          <p:cNvSpPr/>
          <p:nvPr/>
        </p:nvSpPr>
        <p:spPr>
          <a:xfrm>
            <a:off x="6572160" y="2676600"/>
            <a:ext cx="5037480" cy="68976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US" sz="1350" spc="-1" strike="noStrike">
                <a:solidFill>
                  <a:srgbClr val="cbd5e1"/>
                </a:solidFill>
                <a:latin typeface="Inter"/>
                <a:ea typeface="Inter"/>
              </a:rPr>
              <a:t>Primary Surveillance Radar (PSR)</a:t>
            </a:r>
            <a:br/>
            <a:r>
              <a:rPr b="0" i="1" lang="en-US" sz="1350" spc="-1" strike="noStrike">
                <a:solidFill>
                  <a:srgbClr val="cbd5e1"/>
                </a:solidFill>
                <a:latin typeface="Inter"/>
                <a:ea typeface="Inter"/>
              </a:rPr>
              <a:t>Non-Cooperative.</a:t>
            </a:r>
            <a:r>
              <a:rPr b="0" lang="en-US" sz="1350" spc="-1" strike="noStrike">
                <a:solidFill>
                  <a:srgbClr val="cbd5e1"/>
                </a:solidFill>
                <a:latin typeface="Inter"/>
                <a:ea typeface="Inter"/>
              </a:rPr>
              <a:t> The direct descendant of Chain Home. The "Safety Net."</a:t>
            </a:r>
            <a:endParaRPr b="0" lang="en-NZ" sz="1350" spc="-1" strike="noStrike">
              <a:latin typeface="Arial"/>
            </a:endParaRPr>
          </a:p>
        </p:txBody>
      </p:sp>
      <p:sp>
        <p:nvSpPr>
          <p:cNvPr id="118" name="Google Shape;213;p20_1"/>
          <p:cNvSpPr/>
          <p:nvPr/>
        </p:nvSpPr>
        <p:spPr>
          <a:xfrm>
            <a:off x="6334200" y="2676600"/>
            <a:ext cx="103680" cy="30780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38bdf8"/>
                </a:solidFill>
                <a:latin typeface="JetBrains Mono"/>
                <a:ea typeface="JetBrains Mono"/>
              </a:rPr>
              <a:t>&gt;</a:t>
            </a:r>
            <a:endParaRPr b="0" lang="en-NZ" sz="1350" spc="-1" strike="noStrike">
              <a:latin typeface="Arial"/>
            </a:endParaRPr>
          </a:p>
        </p:txBody>
      </p:sp>
      <p:sp>
        <p:nvSpPr>
          <p:cNvPr id="119" name="Google Shape;216;p20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Primary Surveillance Radar (PSR)</a:t>
            </a:r>
            <a:endParaRPr b="0" lang="en-NZ" sz="2700" spc="-1" strike="noStrike">
              <a:latin typeface="Arial"/>
            </a:endParaRPr>
          </a:p>
        </p:txBody>
      </p:sp>
      <p:sp>
        <p:nvSpPr>
          <p:cNvPr id="120" name="Google Shape;217;p20_1"/>
          <p:cNvSpPr/>
          <p:nvPr/>
        </p:nvSpPr>
        <p:spPr>
          <a:xfrm>
            <a:off x="581040" y="1276200"/>
            <a:ext cx="11028960" cy="18000"/>
          </a:xfrm>
          <a:prstGeom prst="rect">
            <a:avLst/>
          </a:prstGeom>
          <a:solidFill>
            <a:srgbClr val="1e293b"/>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Google Shape;205;p20_0" descr="image.png"/>
          <p:cNvPicPr/>
          <p:nvPr/>
        </p:nvPicPr>
        <p:blipFill>
          <a:blip r:embed="rId1"/>
          <a:stretch/>
        </p:blipFill>
        <p:spPr>
          <a:xfrm>
            <a:off x="0" y="0"/>
            <a:ext cx="12191040" cy="6856920"/>
          </a:xfrm>
          <a:prstGeom prst="rect">
            <a:avLst/>
          </a:prstGeom>
          <a:ln w="0">
            <a:noFill/>
          </a:ln>
        </p:spPr>
      </p:pic>
      <p:pic>
        <p:nvPicPr>
          <p:cNvPr id="122" name="Google Shape;207;p20_1" descr="image.png"/>
          <p:cNvPicPr/>
          <p:nvPr/>
        </p:nvPicPr>
        <p:blipFill>
          <a:blip r:embed="rId2"/>
          <a:stretch/>
        </p:blipFill>
        <p:spPr>
          <a:xfrm>
            <a:off x="9360" y="9360"/>
            <a:ext cx="12171960" cy="265680"/>
          </a:xfrm>
          <a:prstGeom prst="rect">
            <a:avLst/>
          </a:prstGeom>
          <a:ln w="0">
            <a:noFill/>
          </a:ln>
        </p:spPr>
      </p:pic>
      <p:pic>
        <p:nvPicPr>
          <p:cNvPr id="123" name="Google Shape;208;p20_1" descr="image.png"/>
          <p:cNvPicPr/>
          <p:nvPr/>
        </p:nvPicPr>
        <p:blipFill>
          <a:blip r:embed="rId3"/>
          <a:stretch/>
        </p:blipFill>
        <p:spPr>
          <a:xfrm>
            <a:off x="9360" y="6581880"/>
            <a:ext cx="12171960" cy="265680"/>
          </a:xfrm>
          <a:prstGeom prst="rect">
            <a:avLst/>
          </a:prstGeom>
          <a:ln w="0">
            <a:noFill/>
          </a:ln>
        </p:spPr>
      </p:pic>
      <p:sp>
        <p:nvSpPr>
          <p:cNvPr id="124" name="Google Shape;210;p20_1"/>
          <p:cNvSpPr/>
          <p:nvPr/>
        </p:nvSpPr>
        <p:spPr>
          <a:xfrm>
            <a:off x="4231080" y="1436400"/>
            <a:ext cx="7378560" cy="1379880"/>
          </a:xfrm>
          <a:prstGeom prst="rect">
            <a:avLst/>
          </a:prstGeom>
          <a:noFill/>
          <a:ln w="0">
            <a:noFill/>
          </a:ln>
        </p:spPr>
        <p:style>
          <a:lnRef idx="0"/>
          <a:fillRef idx="0"/>
          <a:effectRef idx="0"/>
          <a:fontRef idx="minor"/>
        </p:style>
        <p:txBody>
          <a:bodyPr lIns="0" rIns="0" tIns="0" bIns="0">
            <a:spAutoFit/>
          </a:bodyPr>
          <a:p>
            <a:pPr>
              <a:lnSpc>
                <a:spcPct val="112000"/>
              </a:lnSpc>
              <a:tabLst>
                <a:tab algn="l" pos="0"/>
              </a:tabLst>
            </a:pPr>
            <a:r>
              <a:rPr b="1" lang="en-AU" sz="1350" spc="-1" strike="noStrike">
                <a:solidFill>
                  <a:srgbClr val="cbd5e1"/>
                </a:solidFill>
                <a:latin typeface="Inter"/>
                <a:ea typeface="Inter"/>
              </a:rPr>
              <a:t>Only basic information is available</a:t>
            </a:r>
            <a:endParaRPr b="0" lang="en-NZ" sz="1350" spc="-1" strike="noStrike">
              <a:latin typeface="Arial"/>
            </a:endParaRPr>
          </a:p>
          <a:p>
            <a:pPr>
              <a:lnSpc>
                <a:spcPct val="112000"/>
              </a:lnSpc>
              <a:tabLst>
                <a:tab algn="l" pos="0"/>
              </a:tabLst>
            </a:pPr>
            <a:r>
              <a:rPr b="1" lang="en-AU" sz="1350" spc="-1" strike="noStrike">
                <a:solidFill>
                  <a:srgbClr val="cbd5e1"/>
                </a:solidFill>
                <a:latin typeface="Inter"/>
                <a:ea typeface="Inter"/>
              </a:rPr>
              <a:t>Limited by distance, weather, size of the target</a:t>
            </a:r>
            <a:endParaRPr b="0" lang="en-NZ" sz="1350" spc="-1" strike="noStrike">
              <a:latin typeface="Arial"/>
            </a:endParaRPr>
          </a:p>
          <a:p>
            <a:pPr>
              <a:lnSpc>
                <a:spcPct val="112000"/>
              </a:lnSpc>
              <a:tabLst>
                <a:tab algn="l" pos="0"/>
              </a:tabLst>
            </a:pPr>
            <a:r>
              <a:rPr b="1" lang="en-AU" sz="1350" spc="-1" strike="noStrike">
                <a:solidFill>
                  <a:srgbClr val="cbd5e1"/>
                </a:solidFill>
                <a:latin typeface="Inter"/>
                <a:ea typeface="Inter"/>
              </a:rPr>
              <a:t>Cone of silence reduces the efficiency of operations</a:t>
            </a:r>
            <a:endParaRPr b="0" lang="en-NZ" sz="1350" spc="-1" strike="noStrike">
              <a:latin typeface="Arial"/>
            </a:endParaRPr>
          </a:p>
          <a:p>
            <a:pPr>
              <a:lnSpc>
                <a:spcPct val="112000"/>
              </a:lnSpc>
              <a:tabLst>
                <a:tab algn="l" pos="0"/>
              </a:tabLst>
            </a:pPr>
            <a:endParaRPr b="0" lang="en-NZ" sz="1350" spc="-1" strike="noStrike">
              <a:latin typeface="Arial"/>
            </a:endParaRPr>
          </a:p>
          <a:p>
            <a:pPr>
              <a:lnSpc>
                <a:spcPct val="112000"/>
              </a:lnSpc>
              <a:tabLst>
                <a:tab algn="l" pos="0"/>
              </a:tabLst>
            </a:pPr>
            <a:endParaRPr b="0" lang="en-NZ" sz="1350" spc="-1" strike="noStrike">
              <a:latin typeface="Arial"/>
            </a:endParaRPr>
          </a:p>
          <a:p>
            <a:pPr>
              <a:lnSpc>
                <a:spcPct val="112000"/>
              </a:lnSpc>
              <a:tabLst>
                <a:tab algn="l" pos="0"/>
              </a:tabLst>
            </a:pPr>
            <a:r>
              <a:rPr b="0" lang="en-NZ" sz="1350" spc="-1" strike="noStrike">
                <a:solidFill>
                  <a:srgbClr val="000000"/>
                </a:solidFill>
                <a:latin typeface="Arial"/>
                <a:ea typeface="DejaVu Sans"/>
              </a:rPr>
              <a:t>-</a:t>
            </a:r>
            <a:endParaRPr b="0" lang="en-NZ" sz="1350" spc="-1" strike="noStrike">
              <a:latin typeface="Arial"/>
            </a:endParaRPr>
          </a:p>
        </p:txBody>
      </p:sp>
      <p:sp>
        <p:nvSpPr>
          <p:cNvPr id="125" name="Google Shape;216;p20_1"/>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Primary Surveillance Radar (PSR)</a:t>
            </a:r>
            <a:endParaRPr b="0" lang="en-NZ" sz="2700" spc="-1" strike="noStrike">
              <a:latin typeface="Arial"/>
            </a:endParaRPr>
          </a:p>
        </p:txBody>
      </p:sp>
      <p:sp>
        <p:nvSpPr>
          <p:cNvPr id="126" name="Google Shape;217;p20_1"/>
          <p:cNvSpPr/>
          <p:nvPr/>
        </p:nvSpPr>
        <p:spPr>
          <a:xfrm>
            <a:off x="581040" y="1276200"/>
            <a:ext cx="11028960" cy="18000"/>
          </a:xfrm>
          <a:prstGeom prst="rect">
            <a:avLst/>
          </a:prstGeom>
          <a:solidFill>
            <a:srgbClr val="1e293b"/>
          </a:solidFill>
          <a:ln w="0">
            <a:noFill/>
          </a:ln>
        </p:spPr>
        <p:style>
          <a:lnRef idx="0"/>
          <a:fillRef idx="0"/>
          <a:effectRef idx="0"/>
          <a:fontRef idx="minor"/>
        </p:style>
      </p:sp>
      <p:pic>
        <p:nvPicPr>
          <p:cNvPr id="127" name="Picture 2" descr=""/>
          <p:cNvPicPr/>
          <p:nvPr/>
        </p:nvPicPr>
        <p:blipFill>
          <a:blip r:embed="rId4"/>
          <a:stretch/>
        </p:blipFill>
        <p:spPr>
          <a:xfrm>
            <a:off x="300960" y="1294560"/>
            <a:ext cx="3628800" cy="4514040"/>
          </a:xfrm>
          <a:prstGeom prst="rect">
            <a:avLst/>
          </a:prstGeom>
          <a:ln w="0">
            <a:noFill/>
          </a:ln>
        </p:spPr>
      </p:pic>
      <p:pic>
        <p:nvPicPr>
          <p:cNvPr id="128" name="Picture 6" descr=""/>
          <p:cNvPicPr/>
          <p:nvPr/>
        </p:nvPicPr>
        <p:blipFill>
          <a:blip r:embed="rId5"/>
          <a:stretch/>
        </p:blipFill>
        <p:spPr>
          <a:xfrm>
            <a:off x="6305760" y="2459520"/>
            <a:ext cx="3510000" cy="32558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Google Shape;162;p18" descr="image.png"/>
          <p:cNvPicPr/>
          <p:nvPr/>
        </p:nvPicPr>
        <p:blipFill>
          <a:blip r:embed="rId1"/>
          <a:stretch/>
        </p:blipFill>
        <p:spPr>
          <a:xfrm>
            <a:off x="0" y="0"/>
            <a:ext cx="12191040" cy="6856920"/>
          </a:xfrm>
          <a:prstGeom prst="rect">
            <a:avLst/>
          </a:prstGeom>
          <a:ln w="0">
            <a:noFill/>
          </a:ln>
        </p:spPr>
      </p:pic>
      <p:pic>
        <p:nvPicPr>
          <p:cNvPr id="130" name="Google Shape;163;p18" descr="image.png"/>
          <p:cNvPicPr/>
          <p:nvPr/>
        </p:nvPicPr>
        <p:blipFill>
          <a:blip r:embed="rId2"/>
          <a:stretch/>
        </p:blipFill>
        <p:spPr>
          <a:xfrm>
            <a:off x="581040" y="4224240"/>
            <a:ext cx="11028960" cy="1904040"/>
          </a:xfrm>
          <a:prstGeom prst="rect">
            <a:avLst/>
          </a:prstGeom>
          <a:ln w="0">
            <a:noFill/>
          </a:ln>
        </p:spPr>
      </p:pic>
      <p:pic>
        <p:nvPicPr>
          <p:cNvPr id="131" name="Google Shape;164;p18" descr="image.png"/>
          <p:cNvPicPr/>
          <p:nvPr/>
        </p:nvPicPr>
        <p:blipFill>
          <a:blip r:embed="rId3"/>
          <a:stretch/>
        </p:blipFill>
        <p:spPr>
          <a:xfrm>
            <a:off x="581040" y="1824120"/>
            <a:ext cx="3516840" cy="2113560"/>
          </a:xfrm>
          <a:prstGeom prst="rect">
            <a:avLst/>
          </a:prstGeom>
          <a:ln w="0">
            <a:noFill/>
          </a:ln>
        </p:spPr>
      </p:pic>
      <p:pic>
        <p:nvPicPr>
          <p:cNvPr id="132" name="Google Shape;165;p18" descr="image.png"/>
          <p:cNvPicPr/>
          <p:nvPr/>
        </p:nvPicPr>
        <p:blipFill>
          <a:blip r:embed="rId4"/>
          <a:stretch/>
        </p:blipFill>
        <p:spPr>
          <a:xfrm>
            <a:off x="4336920" y="1824120"/>
            <a:ext cx="3516840" cy="2113560"/>
          </a:xfrm>
          <a:prstGeom prst="rect">
            <a:avLst/>
          </a:prstGeom>
          <a:ln w="0">
            <a:noFill/>
          </a:ln>
        </p:spPr>
      </p:pic>
      <p:pic>
        <p:nvPicPr>
          <p:cNvPr id="133" name="Google Shape;166;p18" descr="image.png"/>
          <p:cNvPicPr/>
          <p:nvPr/>
        </p:nvPicPr>
        <p:blipFill>
          <a:blip r:embed="rId5"/>
          <a:stretch/>
        </p:blipFill>
        <p:spPr>
          <a:xfrm>
            <a:off x="8092800" y="1824120"/>
            <a:ext cx="3516840" cy="2113560"/>
          </a:xfrm>
          <a:prstGeom prst="rect">
            <a:avLst/>
          </a:prstGeom>
          <a:ln w="0">
            <a:noFill/>
          </a:ln>
        </p:spPr>
      </p:pic>
      <p:pic>
        <p:nvPicPr>
          <p:cNvPr id="134" name="Google Shape;167;p18" descr="image.png"/>
          <p:cNvPicPr/>
          <p:nvPr/>
        </p:nvPicPr>
        <p:blipFill>
          <a:blip r:embed="rId6"/>
          <a:stretch/>
        </p:blipFill>
        <p:spPr>
          <a:xfrm>
            <a:off x="9360" y="9360"/>
            <a:ext cx="12171960" cy="265680"/>
          </a:xfrm>
          <a:prstGeom prst="rect">
            <a:avLst/>
          </a:prstGeom>
          <a:ln w="0">
            <a:noFill/>
          </a:ln>
        </p:spPr>
      </p:pic>
      <p:pic>
        <p:nvPicPr>
          <p:cNvPr id="135" name="Google Shape;168;p18" descr="image.png"/>
          <p:cNvPicPr/>
          <p:nvPr/>
        </p:nvPicPr>
        <p:blipFill>
          <a:blip r:embed="rId7"/>
          <a:stretch/>
        </p:blipFill>
        <p:spPr>
          <a:xfrm>
            <a:off x="9360" y="6581880"/>
            <a:ext cx="12171960" cy="265680"/>
          </a:xfrm>
          <a:prstGeom prst="rect">
            <a:avLst/>
          </a:prstGeom>
          <a:ln w="0">
            <a:noFill/>
          </a:ln>
        </p:spPr>
      </p:pic>
      <p:pic>
        <p:nvPicPr>
          <p:cNvPr id="136" name="Google Shape;169;p18" descr="image.png"/>
          <p:cNvPicPr/>
          <p:nvPr/>
        </p:nvPicPr>
        <p:blipFill>
          <a:blip r:embed="rId8"/>
          <a:stretch/>
        </p:blipFill>
        <p:spPr>
          <a:xfrm>
            <a:off x="590400" y="4233960"/>
            <a:ext cx="11009880" cy="1884960"/>
          </a:xfrm>
          <a:prstGeom prst="rect">
            <a:avLst/>
          </a:prstGeom>
          <a:ln w="0">
            <a:noFill/>
          </a:ln>
        </p:spPr>
      </p:pic>
      <p:sp>
        <p:nvSpPr>
          <p:cNvPr id="137" name="Google Shape;170;p18"/>
          <p:cNvSpPr/>
          <p:nvPr/>
        </p:nvSpPr>
        <p:spPr>
          <a:xfrm>
            <a:off x="828720" y="2490840"/>
            <a:ext cx="3021480" cy="92412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Radar is blind to intent. An enemy bomber and a friendly fighter look identical as "blips" on an A-Scope.</a:t>
            </a:r>
            <a:endParaRPr b="0" lang="en-NZ" sz="1350" spc="-1" strike="noStrike">
              <a:latin typeface="Arial"/>
            </a:endParaRPr>
          </a:p>
        </p:txBody>
      </p:sp>
      <p:sp>
        <p:nvSpPr>
          <p:cNvPr id="138" name="Google Shape;171;p18"/>
          <p:cNvSpPr/>
          <p:nvPr/>
        </p:nvSpPr>
        <p:spPr>
          <a:xfrm>
            <a:off x="4584600" y="2490840"/>
            <a:ext cx="3021480" cy="61596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1" lang="en-US" sz="1350" spc="-1" strike="noStrike">
                <a:solidFill>
                  <a:srgbClr val="cbd5e1"/>
                </a:solidFill>
                <a:latin typeface="Inter"/>
                <a:ea typeface="Inter"/>
              </a:rPr>
              <a:t>I.F.F.</a:t>
            </a:r>
            <a:r>
              <a:rPr b="0" lang="en-US" sz="1350" spc="-1" strike="noStrike">
                <a:solidFill>
                  <a:srgbClr val="cbd5e1"/>
                </a:solidFill>
                <a:latin typeface="Inter"/>
                <a:ea typeface="Inter"/>
              </a:rPr>
              <a:t> (Identification Friend or Foe). We needed the aircraft to </a:t>
            </a:r>
            <a:r>
              <a:rPr b="0" i="1" lang="en-US" sz="1350" spc="-1" strike="noStrike">
                <a:solidFill>
                  <a:srgbClr val="cbd5e1"/>
                </a:solidFill>
                <a:latin typeface="Inter"/>
                <a:ea typeface="Inter"/>
              </a:rPr>
              <a:t>cooperate</a:t>
            </a:r>
            <a:r>
              <a:rPr b="0" lang="en-US" sz="1350" spc="-1" strike="noStrike">
                <a:solidFill>
                  <a:srgbClr val="cbd5e1"/>
                </a:solidFill>
                <a:latin typeface="Inter"/>
                <a:ea typeface="Inter"/>
              </a:rPr>
              <a:t>.</a:t>
            </a:r>
            <a:endParaRPr b="0" lang="en-NZ" sz="1350" spc="-1" strike="noStrike">
              <a:latin typeface="Arial"/>
            </a:endParaRPr>
          </a:p>
        </p:txBody>
      </p:sp>
      <p:sp>
        <p:nvSpPr>
          <p:cNvPr id="139" name="Google Shape;172;p18"/>
          <p:cNvSpPr/>
          <p:nvPr/>
        </p:nvSpPr>
        <p:spPr>
          <a:xfrm>
            <a:off x="8340480" y="2490840"/>
            <a:ext cx="3021480" cy="1232280"/>
          </a:xfrm>
          <a:prstGeom prst="rect">
            <a:avLst/>
          </a:prstGeom>
          <a:noFill/>
          <a:ln w="0">
            <a:noFill/>
          </a:ln>
        </p:spPr>
        <p:style>
          <a:lnRef idx="0"/>
          <a:fillRef idx="0"/>
          <a:effectRef idx="0"/>
          <a:fontRef idx="minor"/>
        </p:style>
        <p:txBody>
          <a:bodyPr lIns="0" rIns="0" tIns="0" bIns="0">
            <a:spAutoFit/>
          </a:bodyPr>
          <a:p>
            <a:pPr>
              <a:lnSpc>
                <a:spcPct val="150000"/>
              </a:lnSpc>
              <a:tabLst>
                <a:tab algn="l" pos="0"/>
              </a:tabLst>
            </a:pPr>
            <a:r>
              <a:rPr b="0" lang="en-US" sz="1350" spc="-1" strike="noStrike">
                <a:solidFill>
                  <a:srgbClr val="cbd5e1"/>
                </a:solidFill>
                <a:latin typeface="Inter"/>
                <a:ea typeface="Inter"/>
              </a:rPr>
              <a:t>A portmanteau of </a:t>
            </a:r>
            <a:r>
              <a:rPr b="1" lang="en-US" sz="1350" spc="-1" strike="noStrike">
                <a:solidFill>
                  <a:srgbClr val="cbd5e1"/>
                </a:solidFill>
                <a:latin typeface="Inter"/>
                <a:ea typeface="Inter"/>
              </a:rPr>
              <a:t>Trans</a:t>
            </a:r>
            <a:r>
              <a:rPr b="0" lang="en-US" sz="1350" spc="-1" strike="noStrike">
                <a:solidFill>
                  <a:srgbClr val="cbd5e1"/>
                </a:solidFill>
                <a:latin typeface="Inter"/>
                <a:ea typeface="Inter"/>
              </a:rPr>
              <a:t>mitter-Res</a:t>
            </a:r>
            <a:r>
              <a:rPr b="1" lang="en-US" sz="1350" spc="-1" strike="noStrike">
                <a:solidFill>
                  <a:srgbClr val="cbd5e1"/>
                </a:solidFill>
                <a:latin typeface="Inter"/>
                <a:ea typeface="Inter"/>
              </a:rPr>
              <a:t>ponder</a:t>
            </a:r>
            <a:r>
              <a:rPr b="0" lang="en-US" sz="1350" spc="-1" strike="noStrike">
                <a:solidFill>
                  <a:srgbClr val="cbd5e1"/>
                </a:solidFill>
                <a:latin typeface="Inter"/>
                <a:ea typeface="Inter"/>
              </a:rPr>
              <a:t>. A device that listens for a radar pulse and fires back a distinct signal.</a:t>
            </a:r>
            <a:endParaRPr b="0" lang="en-NZ" sz="1350" spc="-1" strike="noStrike">
              <a:latin typeface="Arial"/>
            </a:endParaRPr>
          </a:p>
        </p:txBody>
      </p:sp>
      <p:sp>
        <p:nvSpPr>
          <p:cNvPr id="140" name="Google Shape;173;p18"/>
          <p:cNvSpPr/>
          <p:nvPr/>
        </p:nvSpPr>
        <p:spPr>
          <a:xfrm>
            <a:off x="581040" y="708120"/>
            <a:ext cx="11580480" cy="411480"/>
          </a:xfrm>
          <a:prstGeom prst="rect">
            <a:avLst/>
          </a:prstGeom>
          <a:noFill/>
          <a:ln w="0">
            <a:noFill/>
          </a:ln>
        </p:spPr>
        <p:style>
          <a:lnRef idx="0"/>
          <a:fillRef idx="0"/>
          <a:effectRef idx="0"/>
          <a:fontRef idx="minor"/>
        </p:style>
        <p:txBody>
          <a:bodyPr lIns="0" rIns="0" tIns="0" bIns="0" anchor="ctr">
            <a:spAutoFit/>
          </a:bodyPr>
          <a:p>
            <a:pPr>
              <a:lnSpc>
                <a:spcPct val="100000"/>
              </a:lnSpc>
              <a:tabLst>
                <a:tab algn="l" pos="0"/>
              </a:tabLst>
            </a:pPr>
            <a:r>
              <a:rPr b="1" lang="en-US" sz="2700" spc="-1" strike="noStrike">
                <a:solidFill>
                  <a:srgbClr val="38bdf8"/>
                </a:solidFill>
                <a:latin typeface="JetBrains Mono"/>
                <a:ea typeface="JetBrains Mono"/>
              </a:rPr>
              <a:t>Identity Crisis: The IFF Problem</a:t>
            </a:r>
            <a:endParaRPr b="0" lang="en-NZ" sz="2700" spc="-1" strike="noStrike">
              <a:latin typeface="Arial"/>
            </a:endParaRPr>
          </a:p>
        </p:txBody>
      </p:sp>
      <p:sp>
        <p:nvSpPr>
          <p:cNvPr id="141" name="Google Shape;174;p18"/>
          <p:cNvSpPr/>
          <p:nvPr/>
        </p:nvSpPr>
        <p:spPr>
          <a:xfrm>
            <a:off x="581040" y="1276200"/>
            <a:ext cx="11028960" cy="18000"/>
          </a:xfrm>
          <a:prstGeom prst="rect">
            <a:avLst/>
          </a:prstGeom>
          <a:solidFill>
            <a:srgbClr val="1e293b"/>
          </a:solidFill>
          <a:ln w="0">
            <a:noFill/>
          </a:ln>
        </p:spPr>
        <p:style>
          <a:lnRef idx="0"/>
          <a:fillRef idx="0"/>
          <a:effectRef idx="0"/>
          <a:fontRef idx="minor"/>
        </p:style>
      </p:sp>
      <p:sp>
        <p:nvSpPr>
          <p:cNvPr id="142" name="Google Shape;175;p18"/>
          <p:cNvSpPr/>
          <p:nvPr/>
        </p:nvSpPr>
        <p:spPr>
          <a:xfrm>
            <a:off x="828720" y="2071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Problem</a:t>
            </a:r>
            <a:endParaRPr b="0" lang="en-NZ" sz="1500" spc="-1" strike="noStrike">
              <a:latin typeface="Arial"/>
            </a:endParaRPr>
          </a:p>
        </p:txBody>
      </p:sp>
      <p:sp>
        <p:nvSpPr>
          <p:cNvPr id="143" name="Google Shape;176;p18"/>
          <p:cNvSpPr/>
          <p:nvPr/>
        </p:nvSpPr>
        <p:spPr>
          <a:xfrm>
            <a:off x="4584600" y="2071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Solution</a:t>
            </a:r>
            <a:endParaRPr b="0" lang="en-NZ" sz="1500" spc="-1" strike="noStrike">
              <a:latin typeface="Arial"/>
            </a:endParaRPr>
          </a:p>
        </p:txBody>
      </p:sp>
      <p:sp>
        <p:nvSpPr>
          <p:cNvPr id="144" name="Google Shape;177;p18"/>
          <p:cNvSpPr/>
          <p:nvPr/>
        </p:nvSpPr>
        <p:spPr>
          <a:xfrm>
            <a:off x="8340480" y="2071800"/>
            <a:ext cx="3172680" cy="227880"/>
          </a:xfrm>
          <a:prstGeom prst="rect">
            <a:avLst/>
          </a:prstGeom>
          <a:noFill/>
          <a:ln w="0">
            <a:noFill/>
          </a:ln>
        </p:spPr>
        <p:style>
          <a:lnRef idx="0"/>
          <a:fillRef idx="0"/>
          <a:effectRef idx="0"/>
          <a:fontRef idx="minor"/>
        </p:style>
        <p:txBody>
          <a:bodyPr lIns="0" rIns="0" tIns="0" bIns="0">
            <a:spAutoFit/>
          </a:bodyPr>
          <a:p>
            <a:pPr>
              <a:lnSpc>
                <a:spcPct val="100000"/>
              </a:lnSpc>
              <a:tabLst>
                <a:tab algn="l" pos="0"/>
              </a:tabLst>
            </a:pPr>
            <a:r>
              <a:rPr b="1" lang="en-US" sz="1500" spc="-1" strike="noStrike">
                <a:solidFill>
                  <a:srgbClr val="38bdf8"/>
                </a:solidFill>
                <a:latin typeface="JetBrains Mono"/>
                <a:ea typeface="JetBrains Mono"/>
              </a:rPr>
              <a:t>The Transponder</a:t>
            </a:r>
            <a:endParaRPr b="0" lang="en-NZ" sz="1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289</TotalTime>
  <Application>LibreOffice/7.1.3.2$Windows_X86_64 LibreOffice_project/47f78053abe362b9384784d31a6e56f8511eb1c1</Application>
  <AppVersion>15.0000</AppVersion>
  <Words>8692</Words>
  <Paragraphs>713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en-NZ</dc:language>
  <cp:lastModifiedBy/>
  <dcterms:modified xsi:type="dcterms:W3CDTF">2025-11-25T11:27:28Z</dcterms:modified>
  <cp:revision>19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54</vt:i4>
  </property>
  <property fmtid="{D5CDD505-2E9C-101B-9397-08002B2CF9AE}" pid="3" name="PresentationFormat">
    <vt:lpwstr>Widescreen</vt:lpwstr>
  </property>
  <property fmtid="{D5CDD505-2E9C-101B-9397-08002B2CF9AE}" pid="4" name="Slides">
    <vt:i4>54</vt:i4>
  </property>
</Properties>
</file>